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25" r:id="rId3"/>
  </p:sldMasterIdLst>
  <p:notesMasterIdLst>
    <p:notesMasterId r:id="rId17"/>
  </p:notesMasterIdLst>
  <p:sldIdLst>
    <p:sldId id="2147479416" r:id="rId4"/>
    <p:sldId id="2147479444" r:id="rId5"/>
    <p:sldId id="2147479400" r:id="rId6"/>
    <p:sldId id="2147479441" r:id="rId7"/>
    <p:sldId id="2147479437" r:id="rId8"/>
    <p:sldId id="2147478932" r:id="rId9"/>
    <p:sldId id="2147479424" r:id="rId10"/>
    <p:sldId id="2147479417" r:id="rId11"/>
    <p:sldId id="2147479445" r:id="rId12"/>
    <p:sldId id="2147479446" r:id="rId13"/>
    <p:sldId id="2147479425" r:id="rId14"/>
    <p:sldId id="2147479447" r:id="rId15"/>
    <p:sldId id="214747944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B02A"/>
    <a:srgbClr val="BF97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85" autoAdjust="0"/>
  </p:normalViewPr>
  <p:slideViewPr>
    <p:cSldViewPr snapToGrid="0">
      <p:cViewPr varScale="1">
        <p:scale>
          <a:sx n="80" d="100"/>
          <a:sy n="80" d="100"/>
        </p:scale>
        <p:origin x="555" y="51"/>
      </p:cViewPr>
      <p:guideLst/>
    </p:cSldViewPr>
  </p:slideViewPr>
  <p:notesTextViewPr>
    <p:cViewPr>
      <p:scale>
        <a:sx n="1" d="1"/>
        <a:sy n="1" d="1"/>
      </p:scale>
      <p:origin x="0" y="0"/>
    </p:cViewPr>
  </p:notesTextViewPr>
  <p:sorterViewPr>
    <p:cViewPr>
      <p:scale>
        <a:sx n="299" d="1250"/>
        <a:sy n="299" d="125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E83EC-56FF-402E-8ED6-5DBC8F25E3FD}" type="datetimeFigureOut">
              <a:rPr lang="en-GB" smtClean="0"/>
              <a:t>15/06/2026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86C40-EABB-4E16-B207-C0D7EB74044E}" type="slidenum">
              <a:rPr lang="en-GB" smtClean="0"/>
              <a:t>‹#›</a:t>
            </a:fld>
            <a:endParaRPr lang="en-GB"/>
          </a:p>
        </p:txBody>
      </p:sp>
    </p:spTree>
    <p:extLst>
      <p:ext uri="{BB962C8B-B14F-4D97-AF65-F5344CB8AC3E}">
        <p14:creationId xmlns:p14="http://schemas.microsoft.com/office/powerpoint/2010/main" val="1706444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2FFB9-9F50-5D26-9B6E-9B5FD6365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E589C-EAFB-5DE3-737A-2CE5B5440FB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E996B3D-1A00-EEE8-46DB-3441C1F802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D875CF-1CD3-3371-5A33-839355440A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A3A4A-9A31-4033-BD65-2F1783BDA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3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DBD76-937B-BFDE-D106-70176DAD4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3AC51-53F1-504A-5ED6-61191A9FA68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E374ECF-BFD7-30A8-D003-A7060839C6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A7FC45-1E8C-F174-F03C-F18FEB98CCB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A3A4A-9A31-4033-BD65-2F1783BDA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646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5C88A-8CD8-E81B-638D-0A7FEA109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E849A-D897-53FB-91ED-07007078DF5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CB2019B-2FBE-E623-2A62-DBFDC36AC7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4C50CF-9F7C-0613-0549-C822168DF4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A3A4A-9A31-4033-BD65-2F1783BDA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72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E40EB-F012-7665-1ADA-323495F12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172E2-57C0-A515-0BD5-4F4E8BC1805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2A12076-5F1B-A7BA-3978-84A878E90C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4004A2-F7AC-02C2-A1ED-6D4A0BC4D4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A3A4A-9A31-4033-BD65-2F1783BDA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978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9101E-29EB-9D93-3346-6B77E2166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415B2-B3E0-0A69-E79F-DDDF2BD1014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3C8FEAE-21C8-6D98-672A-AF75D93476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E4D48C-B7CD-91D3-C92D-1B554A560B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A3A4A-9A31-4033-BD65-2F1783BDA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499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175F-B6F3-F8BE-1677-CF8E5975C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E16D1-AFDD-9221-D762-1B912B2822A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0A28019-E9E1-4A38-22DA-CF9C246476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C1D369-8E22-39CB-6FCE-01024241AC6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A3A4A-9A31-4033-BD65-2F1783BDA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345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2E718-C91D-8221-C256-AA42F57FB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DAC6B-8CF1-D048-A86F-0BE507A8215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26876EE-3D18-951A-3E7C-371A156E2F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A66DC9-9247-8159-B391-04B677D209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A3A4A-9A31-4033-BD65-2F1783BDA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07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8EA48-252A-AE6A-63A8-F6D532597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7DE113-34A9-F5D8-E6BF-3FB623E2B82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955B698-5C35-1150-947A-D2D913893F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CC6B04-25C7-0C21-81F9-85FB9A9D47C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A3A4A-9A31-4033-BD65-2F1783BDA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288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94F22-D04F-D654-E3CA-A04365DE1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4F021-70BF-0DFA-AF49-2503DEC4204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F356225-AA40-60AF-B648-BE4FDA7DBA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43DEC9-92B2-8963-6274-F47D969F78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A3A4A-9A31-4033-BD65-2F1783BDA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20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6868D-A087-4781-8726-16EC9EC14634}"/>
              </a:ext>
            </a:extLst>
          </p:cNvPr>
          <p:cNvSpPr>
            <a:spLocks noGrp="1"/>
          </p:cNvSpPr>
          <p:nvPr>
            <p:ph type="pic" sz="quarter" idx="13"/>
          </p:nvPr>
        </p:nvSpPr>
        <p:spPr>
          <a:xfrm>
            <a:off x="6419854" y="0"/>
            <a:ext cx="5772147" cy="6858000"/>
          </a:xfrm>
          <a:custGeom>
            <a:avLst/>
            <a:gdLst>
              <a:gd name="connsiteX0" fmla="*/ 1014736 w 5772147"/>
              <a:gd name="connsiteY0" fmla="*/ 0 h 6858000"/>
              <a:gd name="connsiteX1" fmla="*/ 5772147 w 5772147"/>
              <a:gd name="connsiteY1" fmla="*/ 0 h 6858000"/>
              <a:gd name="connsiteX2" fmla="*/ 5772147 w 5772147"/>
              <a:gd name="connsiteY2" fmla="*/ 6858000 h 6858000"/>
              <a:gd name="connsiteX3" fmla="*/ 1149456 w 5772147"/>
              <a:gd name="connsiteY3" fmla="*/ 6858000 h 6858000"/>
              <a:gd name="connsiteX4" fmla="*/ 1021579 w 5772147"/>
              <a:gd name="connsiteY4" fmla="*/ 6678176 h 6858000"/>
              <a:gd name="connsiteX5" fmla="*/ 0 w 5772147"/>
              <a:gd name="connsiteY5" fmla="*/ 3333750 h 6858000"/>
              <a:gd name="connsiteX6" fmla="*/ 865990 w 5772147"/>
              <a:gd name="connsiteY6" fmla="*/ 2320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2147" h="6858000">
                <a:moveTo>
                  <a:pt x="1014736" y="0"/>
                </a:moveTo>
                <a:lnTo>
                  <a:pt x="5772147" y="0"/>
                </a:lnTo>
                <a:lnTo>
                  <a:pt x="5772147" y="6858000"/>
                </a:lnTo>
                <a:lnTo>
                  <a:pt x="1149456" y="6858000"/>
                </a:lnTo>
                <a:lnTo>
                  <a:pt x="1021579" y="6678176"/>
                </a:lnTo>
                <a:cubicBezTo>
                  <a:pt x="376606" y="5723490"/>
                  <a:pt x="0" y="4572601"/>
                  <a:pt x="0" y="3333750"/>
                </a:cubicBezTo>
                <a:cubicBezTo>
                  <a:pt x="0" y="2198137"/>
                  <a:pt x="316454" y="1136436"/>
                  <a:pt x="865990" y="232021"/>
                </a:cubicBezTo>
                <a:close/>
              </a:path>
            </a:pathLst>
          </a:custGeom>
          <a:solidFill>
            <a:schemeClr val="bg2">
              <a:lumMod val="85000"/>
            </a:schemeClr>
          </a:solidFill>
        </p:spPr>
        <p:txBody>
          <a:bodyPr wrap="square">
            <a:noAutofit/>
          </a:bodyPr>
          <a:lstStyle>
            <a:lvl1pPr algn="ctr">
              <a:defRPr sz="1200"/>
            </a:lvl1pPr>
          </a:lstStyle>
          <a:p>
            <a:endParaRPr lang="en-ID"/>
          </a:p>
        </p:txBody>
      </p:sp>
      <p:sp>
        <p:nvSpPr>
          <p:cNvPr id="2" name="Date Placeholder 1">
            <a:extLst>
              <a:ext uri="{FF2B5EF4-FFF2-40B4-BE49-F238E27FC236}">
                <a16:creationId xmlns:a16="http://schemas.microsoft.com/office/drawing/2014/main" id="{A5CEC09F-B6E8-431C-91A4-BDDC1012FB4D}"/>
              </a:ext>
            </a:extLst>
          </p:cNvPr>
          <p:cNvSpPr>
            <a:spLocks noGrp="1"/>
          </p:cNvSpPr>
          <p:nvPr>
            <p:ph type="dt" sz="half" idx="10"/>
          </p:nvPr>
        </p:nvSpPr>
        <p:spPr/>
        <p:txBody>
          <a:bodyPr/>
          <a:lstStyle/>
          <a:p>
            <a:fld id="{159F50FA-59EE-4F04-AC8A-30BF80445FA8}" type="datetimeFigureOut">
              <a:rPr lang="en-ID" smtClean="0"/>
              <a:t>15/06/2026</a:t>
            </a:fld>
            <a:endParaRPr lang="en-ID"/>
          </a:p>
        </p:txBody>
      </p:sp>
      <p:sp>
        <p:nvSpPr>
          <p:cNvPr id="3" name="Footer Placeholder 2">
            <a:extLst>
              <a:ext uri="{FF2B5EF4-FFF2-40B4-BE49-F238E27FC236}">
                <a16:creationId xmlns:a16="http://schemas.microsoft.com/office/drawing/2014/main" id="{44493A3D-A5CA-42F1-B3A8-9C6EA9E0E7A0}"/>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46AAF406-8778-4BEE-91B0-35957190EB36}"/>
              </a:ext>
            </a:extLst>
          </p:cNvPr>
          <p:cNvSpPr>
            <a:spLocks noGrp="1"/>
          </p:cNvSpPr>
          <p:nvPr>
            <p:ph type="sldNum" sz="quarter" idx="12"/>
          </p:nvPr>
        </p:nvSpPr>
        <p:spPr/>
        <p:txBody>
          <a:bodyPr/>
          <a:lstStyle/>
          <a:p>
            <a:fld id="{01A97DF5-DBD6-4B7D-87C1-DCCD74BF340B}" type="slidenum">
              <a:rPr lang="en-ID" smtClean="0"/>
              <a:t>‹#›</a:t>
            </a:fld>
            <a:endParaRPr lang="en-ID"/>
          </a:p>
        </p:txBody>
      </p:sp>
    </p:spTree>
    <p:extLst>
      <p:ext uri="{BB962C8B-B14F-4D97-AF65-F5344CB8AC3E}">
        <p14:creationId xmlns:p14="http://schemas.microsoft.com/office/powerpoint/2010/main" val="4271033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Kapiteltrennseite">
    <p:spTree>
      <p:nvGrpSpPr>
        <p:cNvPr id="1" name=""/>
        <p:cNvGrpSpPr/>
        <p:nvPr/>
      </p:nvGrpSpPr>
      <p:grpSpPr>
        <a:xfrm>
          <a:off x="0" y="0"/>
          <a:ext cx="0" cy="0"/>
          <a:chOff x="0" y="0"/>
          <a:chExt cx="0" cy="0"/>
        </a:xfrm>
      </p:grpSpPr>
      <p:sp>
        <p:nvSpPr>
          <p:cNvPr id="5" name="Textplatzhalter 11"/>
          <p:cNvSpPr>
            <a:spLocks noGrp="1"/>
          </p:cNvSpPr>
          <p:nvPr>
            <p:ph type="body" sz="quarter" idx="13"/>
          </p:nvPr>
        </p:nvSpPr>
        <p:spPr>
          <a:xfrm>
            <a:off x="719667" y="1587000"/>
            <a:ext cx="10723200" cy="3684000"/>
          </a:xfrm>
          <a:prstGeom prst="rect">
            <a:avLst/>
          </a:prstGeom>
          <a:noFill/>
        </p:spPr>
        <p:txBody>
          <a:bodyPr anchor="ctr"/>
          <a:lstStyle>
            <a:lvl1pPr algn="ctr">
              <a:buNone/>
              <a:defRPr sz="3000" baseline="0">
                <a:solidFill>
                  <a:srgbClr val="005751"/>
                </a:solidFill>
                <a:latin typeface="Corbel"/>
                <a:ea typeface="Corbel"/>
                <a:cs typeface="Corbel"/>
              </a:defRPr>
            </a:lvl1pPr>
          </a:lstStyle>
          <a:p>
            <a:pPr lvl="0"/>
            <a:r>
              <a:rPr lang="de-DE" dirty="0"/>
              <a:t>Textmasterformate durch Klicken bearbeiten</a:t>
            </a:r>
          </a:p>
        </p:txBody>
      </p:sp>
      <p:sp>
        <p:nvSpPr>
          <p:cNvPr id="3" name="Foliennummernplatzhalter 5"/>
          <p:cNvSpPr>
            <a:spLocks noGrp="1"/>
          </p:cNvSpPr>
          <p:nvPr>
            <p:ph type="sldNum" sz="quarter" idx="14"/>
          </p:nvPr>
        </p:nvSpPr>
        <p:spPr>
          <a:xfrm>
            <a:off x="10092267" y="6242051"/>
            <a:ext cx="1344084" cy="365125"/>
          </a:xfrm>
          <a:prstGeom prst="rect">
            <a:avLst/>
          </a:prstGeom>
        </p:spPr>
        <p:txBody>
          <a:bodyPr/>
          <a:lstStyle>
            <a:lvl1pPr>
              <a:defRPr/>
            </a:lvl1pPr>
          </a:lstStyle>
          <a:p>
            <a:pPr>
              <a:defRPr/>
            </a:pPr>
            <a:r>
              <a:rPr lang="de-DE" dirty="0" err="1">
                <a:latin typeface="Corbel"/>
                <a:cs typeface="Corbel"/>
              </a:rPr>
              <a:t>page</a:t>
            </a:r>
            <a:r>
              <a:rPr lang="de-DE" dirty="0">
                <a:latin typeface="Corbel"/>
                <a:cs typeface="Corbel"/>
              </a:rPr>
              <a:t> </a:t>
            </a:r>
            <a:fld id="{8AC485E3-2938-42F9-A3BE-2AC75A9E707E}" type="slidenum">
              <a:rPr lang="de-DE" smtClean="0">
                <a:latin typeface="Corbel"/>
                <a:cs typeface="Corbel"/>
              </a:rPr>
              <a:pPr>
                <a:defRPr/>
              </a:pPr>
              <a:t>‹#›</a:t>
            </a:fld>
            <a:endParaRPr lang="de-DE" dirty="0">
              <a:latin typeface="Corbel"/>
              <a:cs typeface="Corbel"/>
            </a:endParaRPr>
          </a:p>
        </p:txBody>
      </p:sp>
      <p:sp>
        <p:nvSpPr>
          <p:cNvPr id="4" name="Fußzeilenplatzhalter 4"/>
          <p:cNvSpPr>
            <a:spLocks noGrp="1"/>
          </p:cNvSpPr>
          <p:nvPr>
            <p:ph type="ftr" sz="quarter" idx="15"/>
          </p:nvPr>
        </p:nvSpPr>
        <p:spPr>
          <a:xfrm>
            <a:off x="719667" y="6242051"/>
            <a:ext cx="7095067" cy="365125"/>
          </a:xfrm>
          <a:prstGeom prst="rect">
            <a:avLst/>
          </a:prstGeom>
        </p:spPr>
        <p:txBody>
          <a:bodyPr/>
          <a:lstStyle>
            <a:lvl1pPr>
              <a:defRPr>
                <a:latin typeface="Corbel"/>
                <a:cs typeface="Corbel"/>
              </a:defRPr>
            </a:lvl1pPr>
          </a:lstStyle>
          <a:p>
            <a:pPr>
              <a:defRPr/>
            </a:pPr>
            <a:r>
              <a:rPr lang="de-DE" dirty="0" err="1"/>
              <a:t>Presentation</a:t>
            </a:r>
            <a:r>
              <a:rPr lang="de-DE" dirty="0"/>
              <a:t> title (</a:t>
            </a:r>
            <a:r>
              <a:rPr lang="de-DE" dirty="0" err="1"/>
              <a:t>change</a:t>
            </a:r>
            <a:r>
              <a:rPr lang="de-DE" dirty="0"/>
              <a:t> title </a:t>
            </a:r>
            <a:r>
              <a:rPr lang="de-DE" dirty="0" err="1"/>
              <a:t>and</a:t>
            </a:r>
            <a:r>
              <a:rPr lang="de-DE" dirty="0"/>
              <a:t> </a:t>
            </a:r>
            <a:r>
              <a:rPr lang="de-DE" dirty="0" err="1"/>
              <a:t>date</a:t>
            </a:r>
            <a:r>
              <a:rPr lang="de-DE" dirty="0"/>
              <a:t> </a:t>
            </a:r>
            <a:r>
              <a:rPr lang="de-DE" dirty="0" err="1"/>
              <a:t>for</a:t>
            </a:r>
            <a:r>
              <a:rPr lang="de-DE" dirty="0"/>
              <a:t> all </a:t>
            </a:r>
            <a:r>
              <a:rPr lang="de-DE" dirty="0" err="1"/>
              <a:t>pages</a:t>
            </a:r>
            <a:r>
              <a:rPr lang="de-DE" dirty="0"/>
              <a:t> </a:t>
            </a:r>
            <a:r>
              <a:rPr lang="de-DE" dirty="0" err="1"/>
              <a:t>through</a:t>
            </a:r>
            <a:r>
              <a:rPr lang="de-DE" dirty="0"/>
              <a:t> </a:t>
            </a:r>
            <a:r>
              <a:rPr lang="de-DE" dirty="0" err="1"/>
              <a:t>set</a:t>
            </a:r>
            <a:r>
              <a:rPr lang="de-DE" dirty="0"/>
              <a:t> </a:t>
            </a:r>
            <a:r>
              <a:rPr lang="de-DE" dirty="0" err="1"/>
              <a:t>up</a:t>
            </a:r>
            <a:r>
              <a:rPr lang="de-DE" dirty="0"/>
              <a:t> </a:t>
            </a:r>
            <a:r>
              <a:rPr lang="de-DE" dirty="0" err="1"/>
              <a:t>of</a:t>
            </a:r>
            <a:r>
              <a:rPr lang="de-DE" dirty="0"/>
              <a:t> </a:t>
            </a:r>
            <a:r>
              <a:rPr lang="de-DE" dirty="0" err="1"/>
              <a:t>the</a:t>
            </a:r>
            <a:r>
              <a:rPr lang="de-DE" dirty="0"/>
              <a:t> </a:t>
            </a:r>
            <a:r>
              <a:rPr lang="de-DE" dirty="0" err="1"/>
              <a:t>footer</a:t>
            </a:r>
            <a:r>
              <a:rPr lang="de-DE" dirty="0"/>
              <a:t>)</a:t>
            </a:r>
          </a:p>
        </p:txBody>
      </p:sp>
      <p:sp>
        <p:nvSpPr>
          <p:cNvPr id="6" name="Datumsplatzhalter 3"/>
          <p:cNvSpPr>
            <a:spLocks noGrp="1"/>
          </p:cNvSpPr>
          <p:nvPr>
            <p:ph type="dt" sz="half" idx="16"/>
          </p:nvPr>
        </p:nvSpPr>
        <p:spPr>
          <a:xfrm>
            <a:off x="7984067" y="6242051"/>
            <a:ext cx="2108200" cy="365125"/>
          </a:xfrm>
          <a:prstGeom prst="rect">
            <a:avLst/>
          </a:prstGeom>
        </p:spPr>
        <p:txBody>
          <a:bodyPr/>
          <a:lstStyle>
            <a:lvl1pPr>
              <a:defRPr>
                <a:latin typeface="Corbel"/>
                <a:cs typeface="Corbel"/>
              </a:defRPr>
            </a:lvl1pPr>
          </a:lstStyle>
          <a:p>
            <a:pPr>
              <a:defRPr/>
            </a:pPr>
            <a:r>
              <a:rPr lang="de-DE" dirty="0"/>
              <a:t>15 September 2012</a:t>
            </a:r>
          </a:p>
        </p:txBody>
      </p:sp>
    </p:spTree>
    <p:extLst>
      <p:ext uri="{BB962C8B-B14F-4D97-AF65-F5344CB8AC3E}">
        <p14:creationId xmlns:p14="http://schemas.microsoft.com/office/powerpoint/2010/main" val="1881130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462057F-DCBF-483B-AD7B-BD06B5C16EE2}" type="datetimeFigureOut">
              <a:rPr lang="en-GB" smtClean="0"/>
              <a:t>15/06/2026</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0DFB0F8-D1F6-4417-A637-E0055AD2A044}" type="slidenum">
              <a:rPr lang="en-GB" smtClean="0"/>
              <a:t>‹#›</a:t>
            </a:fld>
            <a:endParaRPr lang="en-GB"/>
          </a:p>
        </p:txBody>
      </p:sp>
    </p:spTree>
    <p:extLst>
      <p:ext uri="{BB962C8B-B14F-4D97-AF65-F5344CB8AC3E}">
        <p14:creationId xmlns:p14="http://schemas.microsoft.com/office/powerpoint/2010/main" val="2901489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1" y="10633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980314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9766C-B610-4DE3-9832-F857ECA6F3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016FF-744C-4078-A83F-A5C73DEE0A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2E0C2-AFAB-4F07-9150-321C35B1B72F}"/>
              </a:ext>
            </a:extLst>
          </p:cNvPr>
          <p:cNvSpPr>
            <a:spLocks noGrp="1"/>
          </p:cNvSpPr>
          <p:nvPr>
            <p:ph type="dt" sz="half" idx="10"/>
          </p:nvPr>
        </p:nvSpPr>
        <p:spPr/>
        <p:txBody>
          <a:bodyPr/>
          <a:lstStyle/>
          <a:p>
            <a:fld id="{1FBA8AD7-A13B-48D3-B217-A7A9D579B7F0}" type="datetimeFigureOut">
              <a:rPr lang="en-US" smtClean="0"/>
              <a:t>6/15/2026</a:t>
            </a:fld>
            <a:endParaRPr lang="en-US"/>
          </a:p>
        </p:txBody>
      </p:sp>
      <p:sp>
        <p:nvSpPr>
          <p:cNvPr id="5" name="Footer Placeholder 4">
            <a:extLst>
              <a:ext uri="{FF2B5EF4-FFF2-40B4-BE49-F238E27FC236}">
                <a16:creationId xmlns:a16="http://schemas.microsoft.com/office/drawing/2014/main" id="{A03DD1E5-2EE6-4580-9B6D-EAF58E342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EA2D9-7026-4C43-8BE0-B35E90FD4974}"/>
              </a:ext>
            </a:extLst>
          </p:cNvPr>
          <p:cNvSpPr>
            <a:spLocks noGrp="1"/>
          </p:cNvSpPr>
          <p:nvPr>
            <p:ph type="sldNum" sz="quarter" idx="12"/>
          </p:nvPr>
        </p:nvSpPr>
        <p:spPr/>
        <p:txBody>
          <a:bodyPr/>
          <a:lstStyle/>
          <a:p>
            <a:fld id="{D2DE3DA1-B5BF-4219-A1A8-0CA2F5BD8E49}" type="slidenum">
              <a:rPr lang="en-US" smtClean="0"/>
              <a:t>‹#›</a:t>
            </a:fld>
            <a:endParaRPr lang="en-US"/>
          </a:p>
        </p:txBody>
      </p:sp>
    </p:spTree>
    <p:extLst>
      <p:ext uri="{BB962C8B-B14F-4D97-AF65-F5344CB8AC3E}">
        <p14:creationId xmlns:p14="http://schemas.microsoft.com/office/powerpoint/2010/main" val="386812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633C0-51DE-874E-8242-F7F4643E58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TZ"/>
          </a:p>
        </p:txBody>
      </p:sp>
      <p:sp>
        <p:nvSpPr>
          <p:cNvPr id="3" name="Subtitle 2">
            <a:extLst>
              <a:ext uri="{FF2B5EF4-FFF2-40B4-BE49-F238E27FC236}">
                <a16:creationId xmlns:a16="http://schemas.microsoft.com/office/drawing/2014/main" id="{2723A596-9885-434A-AEBF-F3EBE62980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TZ"/>
          </a:p>
        </p:txBody>
      </p:sp>
      <p:sp>
        <p:nvSpPr>
          <p:cNvPr id="4" name="Date Placeholder 3">
            <a:extLst>
              <a:ext uri="{FF2B5EF4-FFF2-40B4-BE49-F238E27FC236}">
                <a16:creationId xmlns:a16="http://schemas.microsoft.com/office/drawing/2014/main" id="{BD9A3D80-D9F9-EA49-BB7B-0B48727180B2}"/>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5" name="Footer Placeholder 4">
            <a:extLst>
              <a:ext uri="{FF2B5EF4-FFF2-40B4-BE49-F238E27FC236}">
                <a16:creationId xmlns:a16="http://schemas.microsoft.com/office/drawing/2014/main" id="{0516EFBB-94A1-3040-BECE-DDDA39B5F287}"/>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88DA864F-7293-DF4A-853F-AC29A54EA34D}"/>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1669977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306B-873A-E346-9040-E7E555BCB17B}"/>
              </a:ext>
            </a:extLst>
          </p:cNvPr>
          <p:cNvSpPr>
            <a:spLocks noGrp="1"/>
          </p:cNvSpPr>
          <p:nvPr>
            <p:ph type="title"/>
          </p:nvPr>
        </p:nvSpPr>
        <p:spPr/>
        <p:txBody>
          <a:bodyPr/>
          <a:lstStyle/>
          <a:p>
            <a:r>
              <a:rPr lang="en-GB"/>
              <a:t>Click to edit Master title style</a:t>
            </a:r>
            <a:endParaRPr lang="en-TZ"/>
          </a:p>
        </p:txBody>
      </p:sp>
      <p:sp>
        <p:nvSpPr>
          <p:cNvPr id="3" name="Content Placeholder 2">
            <a:extLst>
              <a:ext uri="{FF2B5EF4-FFF2-40B4-BE49-F238E27FC236}">
                <a16:creationId xmlns:a16="http://schemas.microsoft.com/office/drawing/2014/main" id="{FC4E83D8-A018-7545-A028-8834EF00F3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D7D41CBC-B10D-3A4C-88EC-1C3DBA60A356}"/>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5" name="Footer Placeholder 4">
            <a:extLst>
              <a:ext uri="{FF2B5EF4-FFF2-40B4-BE49-F238E27FC236}">
                <a16:creationId xmlns:a16="http://schemas.microsoft.com/office/drawing/2014/main" id="{1A9CB00D-5490-AF4F-9857-A0972DE5D190}"/>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EA760EE3-0C81-5D48-A8FA-567559AD0BCF}"/>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3208465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FFFB-B7C7-6E45-8351-B00A271404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TZ"/>
          </a:p>
        </p:txBody>
      </p:sp>
      <p:sp>
        <p:nvSpPr>
          <p:cNvPr id="3" name="Text Placeholder 2">
            <a:extLst>
              <a:ext uri="{FF2B5EF4-FFF2-40B4-BE49-F238E27FC236}">
                <a16:creationId xmlns:a16="http://schemas.microsoft.com/office/drawing/2014/main" id="{F2CBB2A7-1185-7148-AB12-7444E5BB6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A13A7BB-6369-EB4E-AD03-292F396EA59A}"/>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5" name="Footer Placeholder 4">
            <a:extLst>
              <a:ext uri="{FF2B5EF4-FFF2-40B4-BE49-F238E27FC236}">
                <a16:creationId xmlns:a16="http://schemas.microsoft.com/office/drawing/2014/main" id="{29D9DA79-2534-A141-B134-0C9D2AE2FF10}"/>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D9CEDA95-8FAF-E045-9593-0FD27DACBB45}"/>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1630527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841F-3CA4-3D4E-9AF1-056E501E759B}"/>
              </a:ext>
            </a:extLst>
          </p:cNvPr>
          <p:cNvSpPr>
            <a:spLocks noGrp="1"/>
          </p:cNvSpPr>
          <p:nvPr>
            <p:ph type="title"/>
          </p:nvPr>
        </p:nvSpPr>
        <p:spPr/>
        <p:txBody>
          <a:bodyPr/>
          <a:lstStyle/>
          <a:p>
            <a:r>
              <a:rPr lang="en-GB"/>
              <a:t>Click to edit Master title style</a:t>
            </a:r>
            <a:endParaRPr lang="en-TZ"/>
          </a:p>
        </p:txBody>
      </p:sp>
      <p:sp>
        <p:nvSpPr>
          <p:cNvPr id="3" name="Content Placeholder 2">
            <a:extLst>
              <a:ext uri="{FF2B5EF4-FFF2-40B4-BE49-F238E27FC236}">
                <a16:creationId xmlns:a16="http://schemas.microsoft.com/office/drawing/2014/main" id="{C9971C67-8637-044C-B2D2-1D432A271AA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Content Placeholder 3">
            <a:extLst>
              <a:ext uri="{FF2B5EF4-FFF2-40B4-BE49-F238E27FC236}">
                <a16:creationId xmlns:a16="http://schemas.microsoft.com/office/drawing/2014/main" id="{FF40452E-92A0-B84D-AF18-A130D7CB3DF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5" name="Date Placeholder 4">
            <a:extLst>
              <a:ext uri="{FF2B5EF4-FFF2-40B4-BE49-F238E27FC236}">
                <a16:creationId xmlns:a16="http://schemas.microsoft.com/office/drawing/2014/main" id="{79A4C54E-CF16-BD45-9D33-D5EFF532D572}"/>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6" name="Footer Placeholder 5">
            <a:extLst>
              <a:ext uri="{FF2B5EF4-FFF2-40B4-BE49-F238E27FC236}">
                <a16:creationId xmlns:a16="http://schemas.microsoft.com/office/drawing/2014/main" id="{A6FB94B3-C026-024C-B3F2-C858B1DF5702}"/>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AE2D78DC-3F94-A040-8332-89A4416A865B}"/>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1014110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1973-5E2A-6142-86E4-377FDC304E71}"/>
              </a:ext>
            </a:extLst>
          </p:cNvPr>
          <p:cNvSpPr>
            <a:spLocks noGrp="1"/>
          </p:cNvSpPr>
          <p:nvPr>
            <p:ph type="title"/>
          </p:nvPr>
        </p:nvSpPr>
        <p:spPr>
          <a:xfrm>
            <a:off x="839788" y="365125"/>
            <a:ext cx="10515600" cy="1325563"/>
          </a:xfrm>
        </p:spPr>
        <p:txBody>
          <a:bodyPr/>
          <a:lstStyle/>
          <a:p>
            <a:r>
              <a:rPr lang="en-GB"/>
              <a:t>Click to edit Master title style</a:t>
            </a:r>
            <a:endParaRPr lang="en-TZ"/>
          </a:p>
        </p:txBody>
      </p:sp>
      <p:sp>
        <p:nvSpPr>
          <p:cNvPr id="3" name="Text Placeholder 2">
            <a:extLst>
              <a:ext uri="{FF2B5EF4-FFF2-40B4-BE49-F238E27FC236}">
                <a16:creationId xmlns:a16="http://schemas.microsoft.com/office/drawing/2014/main" id="{9851DC13-1BD9-4146-9651-C7B6C3F31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EF926E2-982D-4847-BD45-22C2F12D9B4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5" name="Text Placeholder 4">
            <a:extLst>
              <a:ext uri="{FF2B5EF4-FFF2-40B4-BE49-F238E27FC236}">
                <a16:creationId xmlns:a16="http://schemas.microsoft.com/office/drawing/2014/main" id="{2482B90D-5B5C-C044-9C09-6F520381D2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8126A39-1C9B-C94F-8ACD-890AD93753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7" name="Date Placeholder 6">
            <a:extLst>
              <a:ext uri="{FF2B5EF4-FFF2-40B4-BE49-F238E27FC236}">
                <a16:creationId xmlns:a16="http://schemas.microsoft.com/office/drawing/2014/main" id="{D981170F-BCBE-2640-9166-9CD51280EFE4}"/>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8" name="Footer Placeholder 7">
            <a:extLst>
              <a:ext uri="{FF2B5EF4-FFF2-40B4-BE49-F238E27FC236}">
                <a16:creationId xmlns:a16="http://schemas.microsoft.com/office/drawing/2014/main" id="{F906F043-D480-BF42-81DD-AF9209D5FDA2}"/>
              </a:ext>
            </a:extLst>
          </p:cNvPr>
          <p:cNvSpPr>
            <a:spLocks noGrp="1"/>
          </p:cNvSpPr>
          <p:nvPr>
            <p:ph type="ftr" sz="quarter" idx="11"/>
          </p:nvPr>
        </p:nvSpPr>
        <p:spPr/>
        <p:txBody>
          <a:bodyPr/>
          <a:lstStyle/>
          <a:p>
            <a:endParaRPr lang="en-TZ"/>
          </a:p>
        </p:txBody>
      </p:sp>
      <p:sp>
        <p:nvSpPr>
          <p:cNvPr id="9" name="Slide Number Placeholder 8">
            <a:extLst>
              <a:ext uri="{FF2B5EF4-FFF2-40B4-BE49-F238E27FC236}">
                <a16:creationId xmlns:a16="http://schemas.microsoft.com/office/drawing/2014/main" id="{E6C35861-C2A7-AA47-9112-C9F32058841D}"/>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59551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6B7A-8B02-9A48-8FF6-9A6794CF29DD}"/>
              </a:ext>
            </a:extLst>
          </p:cNvPr>
          <p:cNvSpPr>
            <a:spLocks noGrp="1"/>
          </p:cNvSpPr>
          <p:nvPr>
            <p:ph type="title"/>
          </p:nvPr>
        </p:nvSpPr>
        <p:spPr/>
        <p:txBody>
          <a:bodyPr/>
          <a:lstStyle/>
          <a:p>
            <a:r>
              <a:rPr lang="en-GB"/>
              <a:t>Click to edit Master title style</a:t>
            </a:r>
            <a:endParaRPr lang="en-TZ"/>
          </a:p>
        </p:txBody>
      </p:sp>
      <p:sp>
        <p:nvSpPr>
          <p:cNvPr id="3" name="Date Placeholder 2">
            <a:extLst>
              <a:ext uri="{FF2B5EF4-FFF2-40B4-BE49-F238E27FC236}">
                <a16:creationId xmlns:a16="http://schemas.microsoft.com/office/drawing/2014/main" id="{CD6E35D8-843A-8E4F-B1D8-4CF66BD75FCD}"/>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4" name="Footer Placeholder 3">
            <a:extLst>
              <a:ext uri="{FF2B5EF4-FFF2-40B4-BE49-F238E27FC236}">
                <a16:creationId xmlns:a16="http://schemas.microsoft.com/office/drawing/2014/main" id="{6ACDF25C-4E25-D043-A9CB-1F32E3C3843D}"/>
              </a:ext>
            </a:extLst>
          </p:cNvPr>
          <p:cNvSpPr>
            <a:spLocks noGrp="1"/>
          </p:cNvSpPr>
          <p:nvPr>
            <p:ph type="ftr" sz="quarter" idx="11"/>
          </p:nvPr>
        </p:nvSpPr>
        <p:spPr/>
        <p:txBody>
          <a:bodyPr/>
          <a:lstStyle/>
          <a:p>
            <a:endParaRPr lang="en-TZ"/>
          </a:p>
        </p:txBody>
      </p:sp>
      <p:sp>
        <p:nvSpPr>
          <p:cNvPr id="5" name="Slide Number Placeholder 4">
            <a:extLst>
              <a:ext uri="{FF2B5EF4-FFF2-40B4-BE49-F238E27FC236}">
                <a16:creationId xmlns:a16="http://schemas.microsoft.com/office/drawing/2014/main" id="{09830D4A-332A-414E-A563-93163956E335}"/>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2938739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285BE5-4860-4FA2-A4B0-67E08339D8E3}"/>
              </a:ext>
            </a:extLst>
          </p:cNvPr>
          <p:cNvSpPr>
            <a:spLocks noGrp="1"/>
          </p:cNvSpPr>
          <p:nvPr>
            <p:ph type="pic" sz="quarter" idx="13"/>
          </p:nvPr>
        </p:nvSpPr>
        <p:spPr>
          <a:xfrm>
            <a:off x="0" y="0"/>
            <a:ext cx="6672028" cy="6858000"/>
          </a:xfrm>
          <a:custGeom>
            <a:avLst/>
            <a:gdLst>
              <a:gd name="connsiteX0" fmla="*/ 3462999 w 6672028"/>
              <a:gd name="connsiteY0" fmla="*/ 0 h 6858000"/>
              <a:gd name="connsiteX1" fmla="*/ 6667326 w 6672028"/>
              <a:gd name="connsiteY1" fmla="*/ 0 h 6858000"/>
              <a:gd name="connsiteX2" fmla="*/ 6672028 w 6672028"/>
              <a:gd name="connsiteY2" fmla="*/ 185972 h 6858000"/>
              <a:gd name="connsiteX3" fmla="*/ 0 w 6672028"/>
              <a:gd name="connsiteY3" fmla="*/ 6858000 h 6858000"/>
              <a:gd name="connsiteX4" fmla="*/ 0 w 6672028"/>
              <a:gd name="connsiteY4" fmla="*/ 3658362 h 6858000"/>
              <a:gd name="connsiteX5" fmla="*/ 3472390 w 6672028"/>
              <a:gd name="connsiteY5" fmla="*/ 1859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028" h="6858000">
                <a:moveTo>
                  <a:pt x="3462999" y="0"/>
                </a:moveTo>
                <a:lnTo>
                  <a:pt x="6667326" y="0"/>
                </a:lnTo>
                <a:lnTo>
                  <a:pt x="6672028" y="185972"/>
                </a:lnTo>
                <a:cubicBezTo>
                  <a:pt x="6672028" y="3870831"/>
                  <a:pt x="3684859" y="6858000"/>
                  <a:pt x="0" y="6858000"/>
                </a:cubicBezTo>
                <a:lnTo>
                  <a:pt x="0" y="3658362"/>
                </a:lnTo>
                <a:cubicBezTo>
                  <a:pt x="1917748" y="3658362"/>
                  <a:pt x="3472390" y="2103720"/>
                  <a:pt x="3472390" y="185972"/>
                </a:cubicBezTo>
                <a:close/>
              </a:path>
            </a:pathLst>
          </a:custGeom>
          <a:solidFill>
            <a:schemeClr val="bg2">
              <a:lumMod val="85000"/>
            </a:schemeClr>
          </a:solidFill>
        </p:spPr>
        <p:txBody>
          <a:bodyPr wrap="square">
            <a:noAutofit/>
          </a:bodyPr>
          <a:lstStyle>
            <a:lvl1pPr algn="ctr">
              <a:defRPr sz="1200"/>
            </a:lvl1pPr>
          </a:lstStyle>
          <a:p>
            <a:endParaRPr lang="en-ID"/>
          </a:p>
        </p:txBody>
      </p:sp>
      <p:sp>
        <p:nvSpPr>
          <p:cNvPr id="2" name="Date Placeholder 1">
            <a:extLst>
              <a:ext uri="{FF2B5EF4-FFF2-40B4-BE49-F238E27FC236}">
                <a16:creationId xmlns:a16="http://schemas.microsoft.com/office/drawing/2014/main" id="{A5CEC09F-B6E8-431C-91A4-BDDC1012FB4D}"/>
              </a:ext>
            </a:extLst>
          </p:cNvPr>
          <p:cNvSpPr>
            <a:spLocks noGrp="1"/>
          </p:cNvSpPr>
          <p:nvPr>
            <p:ph type="dt" sz="half" idx="10"/>
          </p:nvPr>
        </p:nvSpPr>
        <p:spPr/>
        <p:txBody>
          <a:bodyPr/>
          <a:lstStyle/>
          <a:p>
            <a:fld id="{159F50FA-59EE-4F04-AC8A-30BF80445FA8}" type="datetimeFigureOut">
              <a:rPr lang="en-ID" smtClean="0"/>
              <a:t>15/06/2026</a:t>
            </a:fld>
            <a:endParaRPr lang="en-ID"/>
          </a:p>
        </p:txBody>
      </p:sp>
      <p:sp>
        <p:nvSpPr>
          <p:cNvPr id="3" name="Footer Placeholder 2">
            <a:extLst>
              <a:ext uri="{FF2B5EF4-FFF2-40B4-BE49-F238E27FC236}">
                <a16:creationId xmlns:a16="http://schemas.microsoft.com/office/drawing/2014/main" id="{44493A3D-A5CA-42F1-B3A8-9C6EA9E0E7A0}"/>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46AAF406-8778-4BEE-91B0-35957190EB36}"/>
              </a:ext>
            </a:extLst>
          </p:cNvPr>
          <p:cNvSpPr>
            <a:spLocks noGrp="1"/>
          </p:cNvSpPr>
          <p:nvPr>
            <p:ph type="sldNum" sz="quarter" idx="12"/>
          </p:nvPr>
        </p:nvSpPr>
        <p:spPr/>
        <p:txBody>
          <a:bodyPr/>
          <a:lstStyle/>
          <a:p>
            <a:fld id="{01A97DF5-DBD6-4B7D-87C1-DCCD74BF340B}" type="slidenum">
              <a:rPr lang="en-ID" smtClean="0"/>
              <a:t>‹#›</a:t>
            </a:fld>
            <a:endParaRPr lang="en-ID"/>
          </a:p>
        </p:txBody>
      </p:sp>
    </p:spTree>
    <p:extLst>
      <p:ext uri="{BB962C8B-B14F-4D97-AF65-F5344CB8AC3E}">
        <p14:creationId xmlns:p14="http://schemas.microsoft.com/office/powerpoint/2010/main" val="2946228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FA642-1EF4-7444-9889-4B956E611E25}"/>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3" name="Footer Placeholder 2">
            <a:extLst>
              <a:ext uri="{FF2B5EF4-FFF2-40B4-BE49-F238E27FC236}">
                <a16:creationId xmlns:a16="http://schemas.microsoft.com/office/drawing/2014/main" id="{20ABA077-58D9-0B41-8098-B0033C7DA22F}"/>
              </a:ext>
            </a:extLst>
          </p:cNvPr>
          <p:cNvSpPr>
            <a:spLocks noGrp="1"/>
          </p:cNvSpPr>
          <p:nvPr>
            <p:ph type="ftr" sz="quarter" idx="11"/>
          </p:nvPr>
        </p:nvSpPr>
        <p:spPr/>
        <p:txBody>
          <a:bodyPr/>
          <a:lstStyle/>
          <a:p>
            <a:endParaRPr lang="en-TZ"/>
          </a:p>
        </p:txBody>
      </p:sp>
      <p:sp>
        <p:nvSpPr>
          <p:cNvPr id="4" name="Slide Number Placeholder 3">
            <a:extLst>
              <a:ext uri="{FF2B5EF4-FFF2-40B4-BE49-F238E27FC236}">
                <a16:creationId xmlns:a16="http://schemas.microsoft.com/office/drawing/2014/main" id="{FB135CB5-FDDA-574E-BEF5-C73F8E84B340}"/>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4126166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0A33A-052D-4740-B7D4-83954A471B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TZ"/>
          </a:p>
        </p:txBody>
      </p:sp>
      <p:sp>
        <p:nvSpPr>
          <p:cNvPr id="3" name="Content Placeholder 2">
            <a:extLst>
              <a:ext uri="{FF2B5EF4-FFF2-40B4-BE49-F238E27FC236}">
                <a16:creationId xmlns:a16="http://schemas.microsoft.com/office/drawing/2014/main" id="{AC9EE810-0871-6447-B21D-96E644DDCA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Text Placeholder 3">
            <a:extLst>
              <a:ext uri="{FF2B5EF4-FFF2-40B4-BE49-F238E27FC236}">
                <a16:creationId xmlns:a16="http://schemas.microsoft.com/office/drawing/2014/main" id="{E12401E9-74D0-704A-91D9-D7ECBB2D7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5B2906-DF9C-3A47-82C0-8635BBBFF2A9}"/>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6" name="Footer Placeholder 5">
            <a:extLst>
              <a:ext uri="{FF2B5EF4-FFF2-40B4-BE49-F238E27FC236}">
                <a16:creationId xmlns:a16="http://schemas.microsoft.com/office/drawing/2014/main" id="{4F975FC9-9A27-1348-A4FF-D6D6EDD49055}"/>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0F55530C-2F8B-E94C-8EF5-3EFC23B9D9CD}"/>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1353772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35A4C-F3C1-3345-B8E1-5CCB726864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TZ"/>
          </a:p>
        </p:txBody>
      </p:sp>
      <p:sp>
        <p:nvSpPr>
          <p:cNvPr id="3" name="Picture Placeholder 2">
            <a:extLst>
              <a:ext uri="{FF2B5EF4-FFF2-40B4-BE49-F238E27FC236}">
                <a16:creationId xmlns:a16="http://schemas.microsoft.com/office/drawing/2014/main" id="{45A24DA2-93D8-5D4D-A977-8F67DFF6ED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Z"/>
          </a:p>
        </p:txBody>
      </p:sp>
      <p:sp>
        <p:nvSpPr>
          <p:cNvPr id="4" name="Text Placeholder 3">
            <a:extLst>
              <a:ext uri="{FF2B5EF4-FFF2-40B4-BE49-F238E27FC236}">
                <a16:creationId xmlns:a16="http://schemas.microsoft.com/office/drawing/2014/main" id="{C4C40573-6B7D-3E48-9CDD-889F6C1A5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15BA936-7D05-B543-A1DA-BA89093C47C2}"/>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6" name="Footer Placeholder 5">
            <a:extLst>
              <a:ext uri="{FF2B5EF4-FFF2-40B4-BE49-F238E27FC236}">
                <a16:creationId xmlns:a16="http://schemas.microsoft.com/office/drawing/2014/main" id="{05FFB367-A3C6-674D-95AA-8AEF42BB227B}"/>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58AB4835-F85A-254B-89D1-48CE475399E2}"/>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2581810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3854-D633-8F41-A987-8BB910DB96A9}"/>
              </a:ext>
            </a:extLst>
          </p:cNvPr>
          <p:cNvSpPr>
            <a:spLocks noGrp="1"/>
          </p:cNvSpPr>
          <p:nvPr>
            <p:ph type="title"/>
          </p:nvPr>
        </p:nvSpPr>
        <p:spPr/>
        <p:txBody>
          <a:bodyPr/>
          <a:lstStyle/>
          <a:p>
            <a:r>
              <a:rPr lang="en-GB"/>
              <a:t>Click to edit Master title style</a:t>
            </a:r>
            <a:endParaRPr lang="en-TZ"/>
          </a:p>
        </p:txBody>
      </p:sp>
      <p:sp>
        <p:nvSpPr>
          <p:cNvPr id="3" name="Vertical Text Placeholder 2">
            <a:extLst>
              <a:ext uri="{FF2B5EF4-FFF2-40B4-BE49-F238E27FC236}">
                <a16:creationId xmlns:a16="http://schemas.microsoft.com/office/drawing/2014/main" id="{E2E44E9E-7C1C-3947-8880-D069EE59330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759AE701-D870-5342-87B1-3C57DEB777B7}"/>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5" name="Footer Placeholder 4">
            <a:extLst>
              <a:ext uri="{FF2B5EF4-FFF2-40B4-BE49-F238E27FC236}">
                <a16:creationId xmlns:a16="http://schemas.microsoft.com/office/drawing/2014/main" id="{9016433D-614B-D04A-9446-B207B57F3F0E}"/>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8B1CC633-EA1C-F145-9053-45C5760D33A5}"/>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2990006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052B4B-DBA2-454C-9CFC-209373C3FCB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TZ"/>
          </a:p>
        </p:txBody>
      </p:sp>
      <p:sp>
        <p:nvSpPr>
          <p:cNvPr id="3" name="Vertical Text Placeholder 2">
            <a:extLst>
              <a:ext uri="{FF2B5EF4-FFF2-40B4-BE49-F238E27FC236}">
                <a16:creationId xmlns:a16="http://schemas.microsoft.com/office/drawing/2014/main" id="{E22B4079-2E90-CE46-A501-B69AD867382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AA3A9305-E5E3-CF42-893F-813BDD03B1B5}"/>
              </a:ext>
            </a:extLst>
          </p:cNvPr>
          <p:cNvSpPr>
            <a:spLocks noGrp="1"/>
          </p:cNvSpPr>
          <p:nvPr>
            <p:ph type="dt" sz="half" idx="10"/>
          </p:nvPr>
        </p:nvSpPr>
        <p:spPr/>
        <p:txBody>
          <a:bodyPr/>
          <a:lstStyle/>
          <a:p>
            <a:fld id="{9CD75904-205C-FC43-A4DB-7B64EF3172A5}" type="datetimeFigureOut">
              <a:rPr lang="en-TZ" smtClean="0"/>
              <a:t>06/15/2026</a:t>
            </a:fld>
            <a:endParaRPr lang="en-TZ"/>
          </a:p>
        </p:txBody>
      </p:sp>
      <p:sp>
        <p:nvSpPr>
          <p:cNvPr id="5" name="Footer Placeholder 4">
            <a:extLst>
              <a:ext uri="{FF2B5EF4-FFF2-40B4-BE49-F238E27FC236}">
                <a16:creationId xmlns:a16="http://schemas.microsoft.com/office/drawing/2014/main" id="{B3D8229A-3A4D-3740-A545-D0EDD73A263C}"/>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D3255C89-2CDC-7C49-8035-8843760DEC67}"/>
              </a:ext>
            </a:extLst>
          </p:cNvPr>
          <p:cNvSpPr>
            <a:spLocks noGrp="1"/>
          </p:cNvSpPr>
          <p:nvPr>
            <p:ph type="sldNum" sz="quarter" idx="12"/>
          </p:nvPr>
        </p:nvSpPr>
        <p:spPr/>
        <p:txBody>
          <a:bodyPr/>
          <a:lstStyle/>
          <a:p>
            <a:fld id="{0D8640B0-6E45-6548-8D98-2F7DC87545A5}" type="slidenum">
              <a:rPr lang="en-TZ" smtClean="0"/>
              <a:t>‹#›</a:t>
            </a:fld>
            <a:endParaRPr lang="en-TZ"/>
          </a:p>
        </p:txBody>
      </p:sp>
    </p:spTree>
    <p:extLst>
      <p:ext uri="{BB962C8B-B14F-4D97-AF65-F5344CB8AC3E}">
        <p14:creationId xmlns:p14="http://schemas.microsoft.com/office/powerpoint/2010/main" val="1943110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441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30423-95C3-F92A-D519-1709B1191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FBB4DEE-086E-7AEB-C9B5-C5A054984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53EFD-570E-34F5-85F9-551BD2CDB84E}"/>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5" name="Footer Placeholder 4">
            <a:extLst>
              <a:ext uri="{FF2B5EF4-FFF2-40B4-BE49-F238E27FC236}">
                <a16:creationId xmlns:a16="http://schemas.microsoft.com/office/drawing/2014/main" id="{2505D235-5D55-60EF-44E4-D4D6644A03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977C49-2D00-E368-FB6E-AA3986A8BC89}"/>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3642761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F4F7-3E3C-F7CB-7194-E608136E18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926416-3C25-FFA8-15DA-5730775643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8CF309-C858-C7A6-6B0A-341C2F96FC36}"/>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5" name="Footer Placeholder 4">
            <a:extLst>
              <a:ext uri="{FF2B5EF4-FFF2-40B4-BE49-F238E27FC236}">
                <a16:creationId xmlns:a16="http://schemas.microsoft.com/office/drawing/2014/main" id="{929BD044-D5BF-10DD-5B6E-C0711B0DC4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8AFBE0-2DD3-517F-547E-9DB0474183F0}"/>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2145366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AE6EF-6451-60D1-605E-C47448D2DD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2EF856-B58B-43EF-1A78-C14D8818D6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683823-66B0-4177-52EA-F3BAF0CFC2E5}"/>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5" name="Footer Placeholder 4">
            <a:extLst>
              <a:ext uri="{FF2B5EF4-FFF2-40B4-BE49-F238E27FC236}">
                <a16:creationId xmlns:a16="http://schemas.microsoft.com/office/drawing/2014/main" id="{8527635A-A0A6-8EE2-86B3-C9532774E4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68C09F-CF09-98DB-1D68-6D16477EC4E7}"/>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2658694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D92E-859A-E319-CCC5-179E765A80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1670E2-17C3-04FB-643D-46640E891E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A49E3C-327F-CDE9-1A2A-69788BAE76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42CF5B-99DD-1FC9-51DD-2A49BFBFF950}"/>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6" name="Footer Placeholder 5">
            <a:extLst>
              <a:ext uri="{FF2B5EF4-FFF2-40B4-BE49-F238E27FC236}">
                <a16:creationId xmlns:a16="http://schemas.microsoft.com/office/drawing/2014/main" id="{7C197C31-1F4E-174B-A0CC-3B1F3A9718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901A05-607B-90F9-0D58-35C617267A39}"/>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271440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4DE51CD0-BC11-4A9F-8D84-6987E7002341}"/>
              </a:ext>
            </a:extLst>
          </p:cNvPr>
          <p:cNvSpPr>
            <a:spLocks noGrp="1"/>
          </p:cNvSpPr>
          <p:nvPr>
            <p:ph type="pic" sz="quarter" idx="13"/>
          </p:nvPr>
        </p:nvSpPr>
        <p:spPr>
          <a:xfrm>
            <a:off x="1797173" y="2662526"/>
            <a:ext cx="3381376" cy="1752600"/>
          </a:xfrm>
          <a:prstGeom prst="roundRect">
            <a:avLst>
              <a:gd name="adj" fmla="val 11175"/>
            </a:avLst>
          </a:prstGeom>
          <a:solidFill>
            <a:schemeClr val="bg2">
              <a:lumMod val="85000"/>
            </a:schemeClr>
          </a:solidFill>
        </p:spPr>
        <p:txBody>
          <a:bodyPr>
            <a:normAutofit/>
          </a:bodyPr>
          <a:lstStyle>
            <a:lvl1pPr algn="ctr">
              <a:defRPr sz="1200"/>
            </a:lvl1pPr>
          </a:lstStyle>
          <a:p>
            <a:endParaRPr lang="en-ID"/>
          </a:p>
        </p:txBody>
      </p:sp>
      <p:sp>
        <p:nvSpPr>
          <p:cNvPr id="10" name="Picture Placeholder 5">
            <a:extLst>
              <a:ext uri="{FF2B5EF4-FFF2-40B4-BE49-F238E27FC236}">
                <a16:creationId xmlns:a16="http://schemas.microsoft.com/office/drawing/2014/main" id="{7ABDDA2A-F7BC-4E72-87C6-0C82F0B9B0F3}"/>
              </a:ext>
            </a:extLst>
          </p:cNvPr>
          <p:cNvSpPr>
            <a:spLocks noGrp="1"/>
          </p:cNvSpPr>
          <p:nvPr>
            <p:ph type="pic" sz="quarter" idx="14"/>
          </p:nvPr>
        </p:nvSpPr>
        <p:spPr>
          <a:xfrm>
            <a:off x="7013450" y="1001449"/>
            <a:ext cx="3381376" cy="1752600"/>
          </a:xfrm>
          <a:prstGeom prst="roundRect">
            <a:avLst>
              <a:gd name="adj" fmla="val 11175"/>
            </a:avLst>
          </a:prstGeom>
          <a:solidFill>
            <a:schemeClr val="bg2">
              <a:lumMod val="85000"/>
            </a:schemeClr>
          </a:solidFill>
        </p:spPr>
        <p:txBody>
          <a:bodyPr>
            <a:normAutofit/>
          </a:bodyPr>
          <a:lstStyle>
            <a:lvl1pPr algn="ctr">
              <a:defRPr sz="1200"/>
            </a:lvl1pPr>
          </a:lstStyle>
          <a:p>
            <a:endParaRPr lang="en-ID"/>
          </a:p>
        </p:txBody>
      </p:sp>
      <p:sp>
        <p:nvSpPr>
          <p:cNvPr id="2" name="Date Placeholder 1">
            <a:extLst>
              <a:ext uri="{FF2B5EF4-FFF2-40B4-BE49-F238E27FC236}">
                <a16:creationId xmlns:a16="http://schemas.microsoft.com/office/drawing/2014/main" id="{A5CEC09F-B6E8-431C-91A4-BDDC1012FB4D}"/>
              </a:ext>
            </a:extLst>
          </p:cNvPr>
          <p:cNvSpPr>
            <a:spLocks noGrp="1"/>
          </p:cNvSpPr>
          <p:nvPr>
            <p:ph type="dt" sz="half" idx="10"/>
          </p:nvPr>
        </p:nvSpPr>
        <p:spPr/>
        <p:txBody>
          <a:bodyPr/>
          <a:lstStyle/>
          <a:p>
            <a:fld id="{159F50FA-59EE-4F04-AC8A-30BF80445FA8}" type="datetimeFigureOut">
              <a:rPr lang="en-ID" smtClean="0"/>
              <a:t>15/06/2026</a:t>
            </a:fld>
            <a:endParaRPr lang="en-ID"/>
          </a:p>
        </p:txBody>
      </p:sp>
      <p:sp>
        <p:nvSpPr>
          <p:cNvPr id="3" name="Footer Placeholder 2">
            <a:extLst>
              <a:ext uri="{FF2B5EF4-FFF2-40B4-BE49-F238E27FC236}">
                <a16:creationId xmlns:a16="http://schemas.microsoft.com/office/drawing/2014/main" id="{44493A3D-A5CA-42F1-B3A8-9C6EA9E0E7A0}"/>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46AAF406-8778-4BEE-91B0-35957190EB36}"/>
              </a:ext>
            </a:extLst>
          </p:cNvPr>
          <p:cNvSpPr>
            <a:spLocks noGrp="1"/>
          </p:cNvSpPr>
          <p:nvPr>
            <p:ph type="sldNum" sz="quarter" idx="12"/>
          </p:nvPr>
        </p:nvSpPr>
        <p:spPr/>
        <p:txBody>
          <a:bodyPr/>
          <a:lstStyle/>
          <a:p>
            <a:fld id="{01A97DF5-DBD6-4B7D-87C1-DCCD74BF340B}" type="slidenum">
              <a:rPr lang="en-ID" smtClean="0"/>
              <a:t>‹#›</a:t>
            </a:fld>
            <a:endParaRPr lang="en-ID"/>
          </a:p>
        </p:txBody>
      </p:sp>
    </p:spTree>
    <p:extLst>
      <p:ext uri="{BB962C8B-B14F-4D97-AF65-F5344CB8AC3E}">
        <p14:creationId xmlns:p14="http://schemas.microsoft.com/office/powerpoint/2010/main" val="1155415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50C5-0BA1-FD05-DF97-3647B43F65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8ADFE3-C33C-6796-D0CE-491631A643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77662D-64AE-ACB3-4647-69926D3B55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CA94E9D-BEC5-1AF8-3B79-86D63A3996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190DE-F3FE-AAF4-E0E7-6FA53216BB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F0C173-9ECE-6A34-C573-AAB52CDCF7E5}"/>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8" name="Footer Placeholder 7">
            <a:extLst>
              <a:ext uri="{FF2B5EF4-FFF2-40B4-BE49-F238E27FC236}">
                <a16:creationId xmlns:a16="http://schemas.microsoft.com/office/drawing/2014/main" id="{6FA4DEC9-E3E3-6DD9-5A6F-E65E536128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429D31-74CA-A8E9-A09E-52419CC485BA}"/>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879861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BAD4-70D4-9C80-6431-51E27C1803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4FB87A-4721-F394-3BFD-9CDBD68ED803}"/>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4" name="Footer Placeholder 3">
            <a:extLst>
              <a:ext uri="{FF2B5EF4-FFF2-40B4-BE49-F238E27FC236}">
                <a16:creationId xmlns:a16="http://schemas.microsoft.com/office/drawing/2014/main" id="{9770EA37-57A7-72B7-BB47-27366514CF0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A6B8B4-448A-13A1-758B-5DB54A6FB31C}"/>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4047678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EA91D1-9E25-6066-4026-D30B26377C89}"/>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3" name="Footer Placeholder 2">
            <a:extLst>
              <a:ext uri="{FF2B5EF4-FFF2-40B4-BE49-F238E27FC236}">
                <a16:creationId xmlns:a16="http://schemas.microsoft.com/office/drawing/2014/main" id="{0D18FF9B-EEE8-FBC6-14E6-1A91C7C6370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313FB-EDD7-7926-6D2D-E225BFAD9332}"/>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3407172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4227-B658-3E19-07A1-F974B3D90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D049DA-B5A8-0759-DC44-407DB673C1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01EA97-8F4A-695D-B291-3CFBC556B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CC1C0-27AD-309C-BB33-E9D294DF52FB}"/>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6" name="Footer Placeholder 5">
            <a:extLst>
              <a:ext uri="{FF2B5EF4-FFF2-40B4-BE49-F238E27FC236}">
                <a16:creationId xmlns:a16="http://schemas.microsoft.com/office/drawing/2014/main" id="{0229A39D-9F26-0830-7378-C42AF0149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9778AD-D52A-E1E9-194A-3AD8304B33E2}"/>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3387396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8D19-C803-0545-3B0C-CAFF861CD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2A6227-4934-0313-1031-3F0608D8E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95628DA-4F47-FAAA-94CA-179C467517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AFD57-5E54-8459-8EF3-99380BC31BF9}"/>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6" name="Footer Placeholder 5">
            <a:extLst>
              <a:ext uri="{FF2B5EF4-FFF2-40B4-BE49-F238E27FC236}">
                <a16:creationId xmlns:a16="http://schemas.microsoft.com/office/drawing/2014/main" id="{ED4A04A6-7E49-DB39-B25C-F3BFEA762A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1A8390-9F19-7547-DCF0-5E22332FAC06}"/>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739512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E036B-AA28-CFAB-ED39-D75088E136F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CF397C-99D0-18A5-EF8E-A06BC5B7C5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5D7610-CBF6-B982-1076-7480D154BBE3}"/>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5" name="Footer Placeholder 4">
            <a:extLst>
              <a:ext uri="{FF2B5EF4-FFF2-40B4-BE49-F238E27FC236}">
                <a16:creationId xmlns:a16="http://schemas.microsoft.com/office/drawing/2014/main" id="{7D3B4E76-5128-1D74-C559-E6930F26AC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F757A9-A6FB-24BF-84B4-3EE3248C7364}"/>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2509783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87412-A454-B890-00FF-F84960EB12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CEC63A-515C-F2C5-0259-DE20F677B5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83109C-6A5A-52C4-124B-2E3D154C9B29}"/>
              </a:ext>
            </a:extLst>
          </p:cNvPr>
          <p:cNvSpPr>
            <a:spLocks noGrp="1"/>
          </p:cNvSpPr>
          <p:nvPr>
            <p:ph type="dt" sz="half" idx="10"/>
          </p:nvPr>
        </p:nvSpPr>
        <p:spPr/>
        <p:txBody>
          <a:bodyPr/>
          <a:lstStyle/>
          <a:p>
            <a:fld id="{3EC39EDD-28E4-4FE4-8F40-B473C97D223E}" type="datetimeFigureOut">
              <a:rPr lang="en-GB" smtClean="0"/>
              <a:t>15/06/2026</a:t>
            </a:fld>
            <a:endParaRPr lang="en-GB"/>
          </a:p>
        </p:txBody>
      </p:sp>
      <p:sp>
        <p:nvSpPr>
          <p:cNvPr id="5" name="Footer Placeholder 4">
            <a:extLst>
              <a:ext uri="{FF2B5EF4-FFF2-40B4-BE49-F238E27FC236}">
                <a16:creationId xmlns:a16="http://schemas.microsoft.com/office/drawing/2014/main" id="{F71FE868-5A2E-AAE0-6AC3-5B92CE7BDC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6D6A60-1660-6697-696C-0968173240C3}"/>
              </a:ext>
            </a:extLst>
          </p:cNvPr>
          <p:cNvSpPr>
            <a:spLocks noGrp="1"/>
          </p:cNvSpPr>
          <p:nvPr>
            <p:ph type="sldNum" sz="quarter" idx="12"/>
          </p:nvPr>
        </p:nvSpPr>
        <p:spPr/>
        <p:txBody>
          <a:bodyPr/>
          <a:lstStyle/>
          <a:p>
            <a:fld id="{87A3FD12-1D26-4EDA-9173-FB3E368649F2}" type="slidenum">
              <a:rPr lang="en-GB" smtClean="0"/>
              <a:t>‹#›</a:t>
            </a:fld>
            <a:endParaRPr lang="en-GB"/>
          </a:p>
        </p:txBody>
      </p:sp>
    </p:spTree>
    <p:extLst>
      <p:ext uri="{BB962C8B-B14F-4D97-AF65-F5344CB8AC3E}">
        <p14:creationId xmlns:p14="http://schemas.microsoft.com/office/powerpoint/2010/main" val="16226218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A64A0CA-787A-4D6F-A0E3-1C438CC26648}"/>
              </a:ext>
            </a:extLst>
          </p:cNvPr>
          <p:cNvSpPr>
            <a:spLocks noGrp="1"/>
          </p:cNvSpPr>
          <p:nvPr>
            <p:ph type="title" hasCustomPrompt="1"/>
          </p:nvPr>
        </p:nvSpPr>
        <p:spPr/>
        <p:txBody>
          <a:bodyPr/>
          <a:lstStyle>
            <a:lvl1pPr>
              <a:defRPr/>
            </a:lvl1pPr>
          </a:lstStyle>
          <a:p>
            <a:r>
              <a:rPr lang="en-US"/>
              <a:t>Add Title</a:t>
            </a:r>
          </a:p>
        </p:txBody>
      </p:sp>
      <p:sp>
        <p:nvSpPr>
          <p:cNvPr id="7" name="Text Placeholder 5">
            <a:extLst>
              <a:ext uri="{FF2B5EF4-FFF2-40B4-BE49-F238E27FC236}">
                <a16:creationId xmlns:a16="http://schemas.microsoft.com/office/drawing/2014/main" id="{1B63E213-70F2-4B98-90AA-65EB3D371AD7}"/>
              </a:ext>
            </a:extLst>
          </p:cNvPr>
          <p:cNvSpPr>
            <a:spLocks noGrp="1"/>
          </p:cNvSpPr>
          <p:nvPr>
            <p:ph type="body" sz="quarter" idx="10" hasCustomPrompt="1"/>
          </p:nvPr>
        </p:nvSpPr>
        <p:spPr>
          <a:xfrm>
            <a:off x="371475" y="608702"/>
            <a:ext cx="11430000" cy="182880"/>
          </a:xfrm>
          <a:prstGeom prst="rect">
            <a:avLst/>
          </a:prstGeom>
        </p:spPr>
        <p:txBody>
          <a:bodyPr/>
          <a:lstStyle>
            <a:lvl1pPr marL="0" indent="0">
              <a:buNone/>
              <a:defRPr sz="1100" cap="none" baseline="0">
                <a:solidFill>
                  <a:schemeClr val="tx1"/>
                </a:solidFill>
              </a:defRPr>
            </a:lvl1pPr>
          </a:lstStyle>
          <a:p>
            <a:pPr lvl="0"/>
            <a:r>
              <a:rPr lang="en-GB"/>
              <a:t>A</a:t>
            </a:r>
            <a:r>
              <a:rPr lang="en-US"/>
              <a:t>dd Subtitle</a:t>
            </a:r>
          </a:p>
        </p:txBody>
      </p:sp>
      <p:sp>
        <p:nvSpPr>
          <p:cNvPr id="4" name="Slide Number Placeholder 5">
            <a:extLst>
              <a:ext uri="{FF2B5EF4-FFF2-40B4-BE49-F238E27FC236}">
                <a16:creationId xmlns:a16="http://schemas.microsoft.com/office/drawing/2014/main" id="{D9CA6536-A187-EA59-33D5-EA93E27CDDB4}"/>
              </a:ext>
            </a:extLst>
          </p:cNvPr>
          <p:cNvSpPr>
            <a:spLocks noGrp="1"/>
          </p:cNvSpPr>
          <p:nvPr>
            <p:ph type="sldNum" sz="quarter" idx="4"/>
          </p:nvPr>
        </p:nvSpPr>
        <p:spPr>
          <a:xfrm>
            <a:off x="11415000" y="6461135"/>
            <a:ext cx="396000" cy="396000"/>
          </a:xfrm>
          <a:prstGeom prst="rect">
            <a:avLst/>
          </a:prstGeom>
          <a:solidFill>
            <a:srgbClr val="007041"/>
          </a:solidFill>
          <a:ln>
            <a:noFill/>
          </a:ln>
        </p:spPr>
        <p:txBody>
          <a:bodyPr vert="horz" lIns="91440" tIns="45720" rIns="91440" bIns="45720" rtlCol="0" anchor="ctr"/>
          <a:lstStyle>
            <a:lvl1pPr algn="ctr">
              <a:defRPr sz="1000" b="1">
                <a:solidFill>
                  <a:schemeClr val="bg1"/>
                </a:solidFill>
                <a:latin typeface="Montserrat" pitchFamily="2" charset="0"/>
              </a:defRPr>
            </a:lvl1pPr>
          </a:lstStyle>
          <a:p>
            <a:fld id="{50C06567-4471-450A-BD06-5664553C38D5}" type="slidenum">
              <a:rPr lang="en-GB" smtClean="0"/>
              <a:pPr/>
              <a:t>‹#›</a:t>
            </a:fld>
            <a:endParaRPr lang="en-GB" dirty="0"/>
          </a:p>
        </p:txBody>
      </p:sp>
    </p:spTree>
    <p:extLst>
      <p:ext uri="{BB962C8B-B14F-4D97-AF65-F5344CB8AC3E}">
        <p14:creationId xmlns:p14="http://schemas.microsoft.com/office/powerpoint/2010/main" val="2195562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CEC09F-B6E8-431C-91A4-BDDC1012FB4D}"/>
              </a:ext>
            </a:extLst>
          </p:cNvPr>
          <p:cNvSpPr>
            <a:spLocks noGrp="1"/>
          </p:cNvSpPr>
          <p:nvPr>
            <p:ph type="dt" sz="half" idx="10"/>
          </p:nvPr>
        </p:nvSpPr>
        <p:spPr/>
        <p:txBody>
          <a:bodyPr/>
          <a:lstStyle/>
          <a:p>
            <a:fld id="{159F50FA-59EE-4F04-AC8A-30BF80445FA8}" type="datetimeFigureOut">
              <a:rPr lang="en-ID" smtClean="0"/>
              <a:t>15/06/2026</a:t>
            </a:fld>
            <a:endParaRPr lang="en-ID"/>
          </a:p>
        </p:txBody>
      </p:sp>
      <p:sp>
        <p:nvSpPr>
          <p:cNvPr id="3" name="Footer Placeholder 2">
            <a:extLst>
              <a:ext uri="{FF2B5EF4-FFF2-40B4-BE49-F238E27FC236}">
                <a16:creationId xmlns:a16="http://schemas.microsoft.com/office/drawing/2014/main" id="{44493A3D-A5CA-42F1-B3A8-9C6EA9E0E7A0}"/>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46AAF406-8778-4BEE-91B0-35957190EB36}"/>
              </a:ext>
            </a:extLst>
          </p:cNvPr>
          <p:cNvSpPr>
            <a:spLocks noGrp="1"/>
          </p:cNvSpPr>
          <p:nvPr>
            <p:ph type="sldNum" sz="quarter" idx="12"/>
          </p:nvPr>
        </p:nvSpPr>
        <p:spPr/>
        <p:txBody>
          <a:bodyPr/>
          <a:lstStyle/>
          <a:p>
            <a:fld id="{01A97DF5-DBD6-4B7D-87C1-DCCD74BF340B}" type="slidenum">
              <a:rPr lang="en-ID" smtClean="0"/>
              <a:t>‹#›</a:t>
            </a:fld>
            <a:endParaRPr lang="en-ID"/>
          </a:p>
        </p:txBody>
      </p:sp>
      <p:sp>
        <p:nvSpPr>
          <p:cNvPr id="8" name="Picture Placeholder 7">
            <a:extLst>
              <a:ext uri="{FF2B5EF4-FFF2-40B4-BE49-F238E27FC236}">
                <a16:creationId xmlns:a16="http://schemas.microsoft.com/office/drawing/2014/main" id="{DD83112F-0C16-469A-9463-833AD113B57A}"/>
              </a:ext>
            </a:extLst>
          </p:cNvPr>
          <p:cNvSpPr>
            <a:spLocks noGrp="1"/>
          </p:cNvSpPr>
          <p:nvPr>
            <p:ph type="pic" sz="quarter" idx="13"/>
          </p:nvPr>
        </p:nvSpPr>
        <p:spPr>
          <a:xfrm>
            <a:off x="5673764" y="0"/>
            <a:ext cx="6518236" cy="6114972"/>
          </a:xfrm>
          <a:custGeom>
            <a:avLst/>
            <a:gdLst>
              <a:gd name="connsiteX0" fmla="*/ 408463 w 6518236"/>
              <a:gd name="connsiteY0" fmla="*/ 0 h 6114972"/>
              <a:gd name="connsiteX1" fmla="*/ 6518236 w 6518236"/>
              <a:gd name="connsiteY1" fmla="*/ 0 h 6114972"/>
              <a:gd name="connsiteX2" fmla="*/ 6518236 w 6518236"/>
              <a:gd name="connsiteY2" fmla="*/ 5495936 h 6114972"/>
              <a:gd name="connsiteX3" fmla="*/ 6343339 w 6518236"/>
              <a:gd name="connsiteY3" fmla="*/ 5596500 h 6114972"/>
              <a:gd name="connsiteX4" fmla="*/ 4295736 w 6518236"/>
              <a:gd name="connsiteY4" fmla="*/ 6114972 h 6114972"/>
              <a:gd name="connsiteX5" fmla="*/ 0 w 6518236"/>
              <a:gd name="connsiteY5" fmla="*/ 1819236 h 6114972"/>
              <a:gd name="connsiteX6" fmla="*/ 337581 w 6518236"/>
              <a:gd name="connsiteY6" fmla="*/ 147142 h 611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8236" h="6114972">
                <a:moveTo>
                  <a:pt x="408463" y="0"/>
                </a:moveTo>
                <a:lnTo>
                  <a:pt x="6518236" y="0"/>
                </a:lnTo>
                <a:lnTo>
                  <a:pt x="6518236" y="5495936"/>
                </a:lnTo>
                <a:lnTo>
                  <a:pt x="6343339" y="5596500"/>
                </a:lnTo>
                <a:cubicBezTo>
                  <a:pt x="5734662" y="5927153"/>
                  <a:pt x="5037133" y="6114972"/>
                  <a:pt x="4295736" y="6114972"/>
                </a:cubicBezTo>
                <a:cubicBezTo>
                  <a:pt x="1923267" y="6114972"/>
                  <a:pt x="0" y="4191705"/>
                  <a:pt x="0" y="1819236"/>
                </a:cubicBezTo>
                <a:cubicBezTo>
                  <a:pt x="0" y="1226119"/>
                  <a:pt x="120205" y="661077"/>
                  <a:pt x="337581" y="147142"/>
                </a:cubicBezTo>
                <a:close/>
              </a:path>
            </a:pathLst>
          </a:custGeom>
          <a:solidFill>
            <a:schemeClr val="bg2">
              <a:lumMod val="85000"/>
            </a:schemeClr>
          </a:solidFill>
        </p:spPr>
        <p:txBody>
          <a:bodyPr wrap="square">
            <a:noAutofit/>
          </a:bodyPr>
          <a:lstStyle>
            <a:lvl1pPr algn="ctr">
              <a:defRPr sz="1200"/>
            </a:lvl1pPr>
          </a:lstStyle>
          <a:p>
            <a:endParaRPr lang="en-ID"/>
          </a:p>
        </p:txBody>
      </p:sp>
    </p:spTree>
    <p:extLst>
      <p:ext uri="{BB962C8B-B14F-4D97-AF65-F5344CB8AC3E}">
        <p14:creationId xmlns:p14="http://schemas.microsoft.com/office/powerpoint/2010/main" val="3187860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FBEDDAA-EE5C-496A-B009-196BF5C35D70}"/>
              </a:ext>
            </a:extLst>
          </p:cNvPr>
          <p:cNvSpPr>
            <a:spLocks noGrp="1"/>
          </p:cNvSpPr>
          <p:nvPr>
            <p:ph type="pic" sz="quarter" idx="13"/>
          </p:nvPr>
        </p:nvSpPr>
        <p:spPr>
          <a:xfrm>
            <a:off x="5719611" y="6023"/>
            <a:ext cx="6472391" cy="6851979"/>
          </a:xfrm>
          <a:custGeom>
            <a:avLst/>
            <a:gdLst>
              <a:gd name="connsiteX0" fmla="*/ 6472391 w 6472391"/>
              <a:gd name="connsiteY0" fmla="*/ 0 h 6851979"/>
              <a:gd name="connsiteX1" fmla="*/ 6472391 w 6472391"/>
              <a:gd name="connsiteY1" fmla="*/ 6851979 h 6851979"/>
              <a:gd name="connsiteX2" fmla="*/ 3729 w 6472391"/>
              <a:gd name="connsiteY2" fmla="*/ 6851979 h 6851979"/>
              <a:gd name="connsiteX3" fmla="*/ 0 w 6472391"/>
              <a:gd name="connsiteY3" fmla="*/ 6704496 h 6851979"/>
              <a:gd name="connsiteX4" fmla="*/ 6365194 w 6472391"/>
              <a:gd name="connsiteY4" fmla="*/ 2711 h 685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391" h="6851979">
                <a:moveTo>
                  <a:pt x="6472391" y="0"/>
                </a:moveTo>
                <a:lnTo>
                  <a:pt x="6472391" y="6851979"/>
                </a:lnTo>
                <a:lnTo>
                  <a:pt x="3729" y="6851979"/>
                </a:lnTo>
                <a:lnTo>
                  <a:pt x="0" y="6704496"/>
                </a:lnTo>
                <a:cubicBezTo>
                  <a:pt x="0" y="3114195"/>
                  <a:pt x="2819559" y="182439"/>
                  <a:pt x="6365194" y="2711"/>
                </a:cubicBezTo>
                <a:close/>
              </a:path>
            </a:pathLst>
          </a:custGeom>
          <a:solidFill>
            <a:schemeClr val="bg2">
              <a:lumMod val="85000"/>
            </a:schemeClr>
          </a:solidFill>
        </p:spPr>
        <p:txBody>
          <a:bodyPr wrap="square">
            <a:noAutofit/>
          </a:bodyPr>
          <a:lstStyle>
            <a:lvl1pPr algn="ctr">
              <a:defRPr sz="1200"/>
            </a:lvl1pPr>
          </a:lstStyle>
          <a:p>
            <a:endParaRPr lang="en-ID"/>
          </a:p>
        </p:txBody>
      </p:sp>
      <p:sp>
        <p:nvSpPr>
          <p:cNvPr id="2" name="Date Placeholder 1">
            <a:extLst>
              <a:ext uri="{FF2B5EF4-FFF2-40B4-BE49-F238E27FC236}">
                <a16:creationId xmlns:a16="http://schemas.microsoft.com/office/drawing/2014/main" id="{A5CEC09F-B6E8-431C-91A4-BDDC1012FB4D}"/>
              </a:ext>
            </a:extLst>
          </p:cNvPr>
          <p:cNvSpPr>
            <a:spLocks noGrp="1"/>
          </p:cNvSpPr>
          <p:nvPr>
            <p:ph type="dt" sz="half" idx="10"/>
          </p:nvPr>
        </p:nvSpPr>
        <p:spPr/>
        <p:txBody>
          <a:bodyPr/>
          <a:lstStyle/>
          <a:p>
            <a:fld id="{159F50FA-59EE-4F04-AC8A-30BF80445FA8}" type="datetimeFigureOut">
              <a:rPr lang="en-ID" smtClean="0"/>
              <a:t>15/06/2026</a:t>
            </a:fld>
            <a:endParaRPr lang="en-ID"/>
          </a:p>
        </p:txBody>
      </p:sp>
      <p:sp>
        <p:nvSpPr>
          <p:cNvPr id="3" name="Footer Placeholder 2">
            <a:extLst>
              <a:ext uri="{FF2B5EF4-FFF2-40B4-BE49-F238E27FC236}">
                <a16:creationId xmlns:a16="http://schemas.microsoft.com/office/drawing/2014/main" id="{44493A3D-A5CA-42F1-B3A8-9C6EA9E0E7A0}"/>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46AAF406-8778-4BEE-91B0-35957190EB36}"/>
              </a:ext>
            </a:extLst>
          </p:cNvPr>
          <p:cNvSpPr>
            <a:spLocks noGrp="1"/>
          </p:cNvSpPr>
          <p:nvPr>
            <p:ph type="sldNum" sz="quarter" idx="12"/>
          </p:nvPr>
        </p:nvSpPr>
        <p:spPr/>
        <p:txBody>
          <a:bodyPr/>
          <a:lstStyle/>
          <a:p>
            <a:fld id="{01A97DF5-DBD6-4B7D-87C1-DCCD74BF340B}" type="slidenum">
              <a:rPr lang="en-ID" smtClean="0"/>
              <a:t>‹#›</a:t>
            </a:fld>
            <a:endParaRPr lang="en-ID"/>
          </a:p>
        </p:txBody>
      </p:sp>
    </p:spTree>
    <p:extLst>
      <p:ext uri="{BB962C8B-B14F-4D97-AF65-F5344CB8AC3E}">
        <p14:creationId xmlns:p14="http://schemas.microsoft.com/office/powerpoint/2010/main" val="321467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062FD1-B470-4A12-9CE9-76D9E45579BE}"/>
              </a:ext>
            </a:extLst>
          </p:cNvPr>
          <p:cNvSpPr>
            <a:spLocks noGrp="1"/>
          </p:cNvSpPr>
          <p:nvPr>
            <p:ph type="pic" sz="quarter" idx="13"/>
          </p:nvPr>
        </p:nvSpPr>
        <p:spPr>
          <a:xfrm>
            <a:off x="0" y="0"/>
            <a:ext cx="8561936" cy="6858000"/>
          </a:xfrm>
          <a:custGeom>
            <a:avLst/>
            <a:gdLst>
              <a:gd name="connsiteX0" fmla="*/ 0 w 8561936"/>
              <a:gd name="connsiteY0" fmla="*/ 0 h 6858000"/>
              <a:gd name="connsiteX1" fmla="*/ 3805368 w 8561936"/>
              <a:gd name="connsiteY1" fmla="*/ 0 h 6858000"/>
              <a:gd name="connsiteX2" fmla="*/ 8276576 w 8561936"/>
              <a:gd name="connsiteY2" fmla="*/ 6745486 h 6858000"/>
              <a:gd name="connsiteX3" fmla="*/ 8561936 w 8561936"/>
              <a:gd name="connsiteY3" fmla="*/ 6858000 h 6858000"/>
              <a:gd name="connsiteX4" fmla="*/ 2368363 w 8561936"/>
              <a:gd name="connsiteY4" fmla="*/ 6858000 h 6858000"/>
              <a:gd name="connsiteX5" fmla="*/ 2210374 w 8561936"/>
              <a:gd name="connsiteY5" fmla="*/ 6656957 h 6858000"/>
              <a:gd name="connsiteX6" fmla="*/ 0 w 8561936"/>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1936" h="6858000">
                <a:moveTo>
                  <a:pt x="0" y="0"/>
                </a:moveTo>
                <a:lnTo>
                  <a:pt x="3805368" y="0"/>
                </a:lnTo>
                <a:cubicBezTo>
                  <a:pt x="3805368" y="3032370"/>
                  <a:pt x="5649035" y="5634130"/>
                  <a:pt x="8276576" y="6745486"/>
                </a:cubicBezTo>
                <a:lnTo>
                  <a:pt x="8561936" y="6858000"/>
                </a:lnTo>
                <a:lnTo>
                  <a:pt x="2368363" y="6858000"/>
                </a:lnTo>
                <a:lnTo>
                  <a:pt x="2210374" y="6656957"/>
                </a:lnTo>
                <a:cubicBezTo>
                  <a:pt x="822118" y="4800640"/>
                  <a:pt x="0" y="2496328"/>
                  <a:pt x="0" y="0"/>
                </a:cubicBezTo>
                <a:close/>
              </a:path>
            </a:pathLst>
          </a:custGeom>
          <a:solidFill>
            <a:schemeClr val="bg2">
              <a:lumMod val="85000"/>
            </a:schemeClr>
          </a:solidFill>
        </p:spPr>
        <p:txBody>
          <a:bodyPr wrap="square">
            <a:noAutofit/>
          </a:bodyPr>
          <a:lstStyle>
            <a:lvl1pPr algn="ctr">
              <a:defRPr sz="1200"/>
            </a:lvl1pPr>
          </a:lstStyle>
          <a:p>
            <a:endParaRPr lang="en-ID"/>
          </a:p>
        </p:txBody>
      </p:sp>
      <p:sp>
        <p:nvSpPr>
          <p:cNvPr id="2" name="Date Placeholder 1">
            <a:extLst>
              <a:ext uri="{FF2B5EF4-FFF2-40B4-BE49-F238E27FC236}">
                <a16:creationId xmlns:a16="http://schemas.microsoft.com/office/drawing/2014/main" id="{A5CEC09F-B6E8-431C-91A4-BDDC1012FB4D}"/>
              </a:ext>
            </a:extLst>
          </p:cNvPr>
          <p:cNvSpPr>
            <a:spLocks noGrp="1"/>
          </p:cNvSpPr>
          <p:nvPr>
            <p:ph type="dt" sz="half" idx="10"/>
          </p:nvPr>
        </p:nvSpPr>
        <p:spPr/>
        <p:txBody>
          <a:bodyPr/>
          <a:lstStyle/>
          <a:p>
            <a:fld id="{159F50FA-59EE-4F04-AC8A-30BF80445FA8}" type="datetimeFigureOut">
              <a:rPr lang="en-ID" smtClean="0"/>
              <a:t>15/06/2026</a:t>
            </a:fld>
            <a:endParaRPr lang="en-ID"/>
          </a:p>
        </p:txBody>
      </p:sp>
      <p:sp>
        <p:nvSpPr>
          <p:cNvPr id="3" name="Footer Placeholder 2">
            <a:extLst>
              <a:ext uri="{FF2B5EF4-FFF2-40B4-BE49-F238E27FC236}">
                <a16:creationId xmlns:a16="http://schemas.microsoft.com/office/drawing/2014/main" id="{44493A3D-A5CA-42F1-B3A8-9C6EA9E0E7A0}"/>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46AAF406-8778-4BEE-91B0-35957190EB36}"/>
              </a:ext>
            </a:extLst>
          </p:cNvPr>
          <p:cNvSpPr>
            <a:spLocks noGrp="1"/>
          </p:cNvSpPr>
          <p:nvPr>
            <p:ph type="sldNum" sz="quarter" idx="12"/>
          </p:nvPr>
        </p:nvSpPr>
        <p:spPr/>
        <p:txBody>
          <a:bodyPr/>
          <a:lstStyle/>
          <a:p>
            <a:fld id="{01A97DF5-DBD6-4B7D-87C1-DCCD74BF340B}" type="slidenum">
              <a:rPr lang="en-ID" smtClean="0"/>
              <a:t>‹#›</a:t>
            </a:fld>
            <a:endParaRPr lang="en-ID"/>
          </a:p>
        </p:txBody>
      </p:sp>
    </p:spTree>
    <p:extLst>
      <p:ext uri="{BB962C8B-B14F-4D97-AF65-F5344CB8AC3E}">
        <p14:creationId xmlns:p14="http://schemas.microsoft.com/office/powerpoint/2010/main" val="336734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98E495-2C30-4A1C-873E-AF07B7E6E4D5}"/>
              </a:ext>
            </a:extLst>
          </p:cNvPr>
          <p:cNvSpPr>
            <a:spLocks noGrp="1"/>
          </p:cNvSpPr>
          <p:nvPr>
            <p:ph type="pic" sz="quarter" idx="13"/>
          </p:nvPr>
        </p:nvSpPr>
        <p:spPr>
          <a:xfrm>
            <a:off x="3630064" y="0"/>
            <a:ext cx="8561936" cy="6858000"/>
          </a:xfrm>
          <a:custGeom>
            <a:avLst/>
            <a:gdLst>
              <a:gd name="connsiteX0" fmla="*/ 0 w 8561936"/>
              <a:gd name="connsiteY0" fmla="*/ 0 h 6858000"/>
              <a:gd name="connsiteX1" fmla="*/ 6193573 w 8561936"/>
              <a:gd name="connsiteY1" fmla="*/ 0 h 6858000"/>
              <a:gd name="connsiteX2" fmla="*/ 6351562 w 8561936"/>
              <a:gd name="connsiteY2" fmla="*/ 201043 h 6858000"/>
              <a:gd name="connsiteX3" fmla="*/ 8561936 w 8561936"/>
              <a:gd name="connsiteY3" fmla="*/ 6858000 h 6858000"/>
              <a:gd name="connsiteX4" fmla="*/ 4756568 w 8561936"/>
              <a:gd name="connsiteY4" fmla="*/ 6858000 h 6858000"/>
              <a:gd name="connsiteX5" fmla="*/ 285360 w 8561936"/>
              <a:gd name="connsiteY5" fmla="*/ 1125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936" h="6858000">
                <a:moveTo>
                  <a:pt x="0" y="0"/>
                </a:moveTo>
                <a:lnTo>
                  <a:pt x="6193573" y="0"/>
                </a:lnTo>
                <a:lnTo>
                  <a:pt x="6351562" y="201043"/>
                </a:lnTo>
                <a:cubicBezTo>
                  <a:pt x="7739818" y="2057360"/>
                  <a:pt x="8561936" y="4361672"/>
                  <a:pt x="8561936" y="6858000"/>
                </a:cubicBezTo>
                <a:lnTo>
                  <a:pt x="4756568" y="6858000"/>
                </a:lnTo>
                <a:cubicBezTo>
                  <a:pt x="4756568" y="3825630"/>
                  <a:pt x="2912901" y="1223870"/>
                  <a:pt x="285360" y="112514"/>
                </a:cubicBezTo>
                <a:close/>
              </a:path>
            </a:pathLst>
          </a:custGeom>
          <a:solidFill>
            <a:schemeClr val="bg2">
              <a:lumMod val="85000"/>
            </a:schemeClr>
          </a:solidFill>
        </p:spPr>
        <p:txBody>
          <a:bodyPr wrap="square">
            <a:noAutofit/>
          </a:bodyPr>
          <a:lstStyle>
            <a:lvl1pPr algn="ctr">
              <a:defRPr sz="1200"/>
            </a:lvl1pPr>
          </a:lstStyle>
          <a:p>
            <a:endParaRPr lang="en-ID"/>
          </a:p>
        </p:txBody>
      </p:sp>
      <p:sp>
        <p:nvSpPr>
          <p:cNvPr id="2" name="Date Placeholder 1">
            <a:extLst>
              <a:ext uri="{FF2B5EF4-FFF2-40B4-BE49-F238E27FC236}">
                <a16:creationId xmlns:a16="http://schemas.microsoft.com/office/drawing/2014/main" id="{A5CEC09F-B6E8-431C-91A4-BDDC1012FB4D}"/>
              </a:ext>
            </a:extLst>
          </p:cNvPr>
          <p:cNvSpPr>
            <a:spLocks noGrp="1"/>
          </p:cNvSpPr>
          <p:nvPr>
            <p:ph type="dt" sz="half" idx="10"/>
          </p:nvPr>
        </p:nvSpPr>
        <p:spPr/>
        <p:txBody>
          <a:bodyPr/>
          <a:lstStyle/>
          <a:p>
            <a:fld id="{159F50FA-59EE-4F04-AC8A-30BF80445FA8}" type="datetimeFigureOut">
              <a:rPr lang="en-ID" smtClean="0"/>
              <a:t>15/06/2026</a:t>
            </a:fld>
            <a:endParaRPr lang="en-ID"/>
          </a:p>
        </p:txBody>
      </p:sp>
      <p:sp>
        <p:nvSpPr>
          <p:cNvPr id="3" name="Footer Placeholder 2">
            <a:extLst>
              <a:ext uri="{FF2B5EF4-FFF2-40B4-BE49-F238E27FC236}">
                <a16:creationId xmlns:a16="http://schemas.microsoft.com/office/drawing/2014/main" id="{44493A3D-A5CA-42F1-B3A8-9C6EA9E0E7A0}"/>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46AAF406-8778-4BEE-91B0-35957190EB36}"/>
              </a:ext>
            </a:extLst>
          </p:cNvPr>
          <p:cNvSpPr>
            <a:spLocks noGrp="1"/>
          </p:cNvSpPr>
          <p:nvPr>
            <p:ph type="sldNum" sz="quarter" idx="12"/>
          </p:nvPr>
        </p:nvSpPr>
        <p:spPr/>
        <p:txBody>
          <a:bodyPr/>
          <a:lstStyle/>
          <a:p>
            <a:fld id="{01A97DF5-DBD6-4B7D-87C1-DCCD74BF340B}" type="slidenum">
              <a:rPr lang="en-ID" smtClean="0"/>
              <a:t>‹#›</a:t>
            </a:fld>
            <a:endParaRPr lang="en-ID"/>
          </a:p>
        </p:txBody>
      </p:sp>
    </p:spTree>
    <p:extLst>
      <p:ext uri="{BB962C8B-B14F-4D97-AF65-F5344CB8AC3E}">
        <p14:creationId xmlns:p14="http://schemas.microsoft.com/office/powerpoint/2010/main" val="773893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12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A23BD5-ECD1-4E79-BADA-A6A6D28D3F7A}" type="datetimeFigureOut">
              <a:rPr lang="en-GB" smtClean="0"/>
              <a:t>15/06/2026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40CF2D-5C95-4F25-8CDB-A0A6616662F7}" type="slidenum">
              <a:rPr lang="en-GB" smtClean="0"/>
              <a:t>‹#›</a:t>
            </a:fld>
            <a:endParaRPr lang="en-GB"/>
          </a:p>
        </p:txBody>
      </p:sp>
    </p:spTree>
    <p:extLst>
      <p:ext uri="{BB962C8B-B14F-4D97-AF65-F5344CB8AC3E}">
        <p14:creationId xmlns:p14="http://schemas.microsoft.com/office/powerpoint/2010/main" val="92625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8ECD75-9EFC-45A2-846D-DC5E705DD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DE889122-6905-4B87-A9E4-501A0F6D8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93F9F1B2-516A-4998-A2B9-C378111D7F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9F50FA-59EE-4F04-AC8A-30BF80445FA8}" type="datetimeFigureOut">
              <a:rPr lang="en-ID" smtClean="0"/>
              <a:t>15/06/2026</a:t>
            </a:fld>
            <a:endParaRPr lang="en-ID"/>
          </a:p>
        </p:txBody>
      </p:sp>
      <p:sp>
        <p:nvSpPr>
          <p:cNvPr id="5" name="Footer Placeholder 4">
            <a:extLst>
              <a:ext uri="{FF2B5EF4-FFF2-40B4-BE49-F238E27FC236}">
                <a16:creationId xmlns:a16="http://schemas.microsoft.com/office/drawing/2014/main" id="{52716538-A1E9-4A1D-9D38-BF6B9B2E2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7D565EEF-53A9-4A60-A5CA-D278D03CC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97DF5-DBD6-4B7D-87C1-DCCD74BF340B}" type="slidenum">
              <a:rPr lang="en-ID" smtClean="0"/>
              <a:t>‹#›</a:t>
            </a:fld>
            <a:endParaRPr lang="en-ID"/>
          </a:p>
        </p:txBody>
      </p:sp>
      <p:sp>
        <p:nvSpPr>
          <p:cNvPr id="8" name="TextBox 7">
            <a:extLst>
              <a:ext uri="{FF2B5EF4-FFF2-40B4-BE49-F238E27FC236}">
                <a16:creationId xmlns:a16="http://schemas.microsoft.com/office/drawing/2014/main" id="{353F9466-B590-A5AA-5DC2-8398313477F1}"/>
              </a:ext>
            </a:extLst>
          </p:cNvPr>
          <p:cNvSpPr txBox="1"/>
          <p:nvPr userDrawn="1">
            <p:extLst>
              <p:ext uri="{1162E1C5-73C7-4A58-AE30-91384D911F3F}">
                <p184:classification xmlns:p184="http://schemas.microsoft.com/office/powerpoint/2018/4/main" val="ftr"/>
              </p:ext>
            </p:extLst>
          </p:nvPr>
        </p:nvSpPr>
        <p:spPr>
          <a:xfrm>
            <a:off x="5371275" y="6705600"/>
            <a:ext cx="1477962" cy="152400"/>
          </a:xfrm>
          <a:prstGeom prst="rect">
            <a:avLst/>
          </a:prstGeom>
        </p:spPr>
        <p:txBody>
          <a:bodyPr horzOverflow="overflow" lIns="0" tIns="0" rIns="0" bIns="0">
            <a:spAutoFit/>
          </a:bodyPr>
          <a:lstStyle/>
          <a:p>
            <a:pPr algn="l"/>
            <a:r>
              <a:rPr lang="en-GB" sz="1000">
                <a:solidFill>
                  <a:srgbClr val="008000"/>
                </a:solidFill>
                <a:latin typeface="Calibri" panose="020F0502020204030204" pitchFamily="34" charset="0"/>
                <a:cs typeface="Calibri" panose="020F0502020204030204" pitchFamily="34" charset="0"/>
              </a:rPr>
              <a:t>Classification: CRDB Internal</a:t>
            </a:r>
          </a:p>
        </p:txBody>
      </p:sp>
    </p:spTree>
    <p:extLst>
      <p:ext uri="{BB962C8B-B14F-4D97-AF65-F5344CB8AC3E}">
        <p14:creationId xmlns:p14="http://schemas.microsoft.com/office/powerpoint/2010/main" val="579141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B2535B-056B-194A-94E7-25C3D9605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TZ"/>
          </a:p>
        </p:txBody>
      </p:sp>
      <p:sp>
        <p:nvSpPr>
          <p:cNvPr id="3" name="Text Placeholder 2">
            <a:extLst>
              <a:ext uri="{FF2B5EF4-FFF2-40B4-BE49-F238E27FC236}">
                <a16:creationId xmlns:a16="http://schemas.microsoft.com/office/drawing/2014/main" id="{2EEED991-B968-1244-9444-BC8E713598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D350C664-B1A8-E143-970C-5D47D8A60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75904-205C-FC43-A4DB-7B64EF3172A5}" type="datetimeFigureOut">
              <a:rPr lang="en-TZ" smtClean="0"/>
              <a:t>06/15/2026</a:t>
            </a:fld>
            <a:endParaRPr lang="en-TZ"/>
          </a:p>
        </p:txBody>
      </p:sp>
      <p:sp>
        <p:nvSpPr>
          <p:cNvPr id="5" name="Footer Placeholder 4">
            <a:extLst>
              <a:ext uri="{FF2B5EF4-FFF2-40B4-BE49-F238E27FC236}">
                <a16:creationId xmlns:a16="http://schemas.microsoft.com/office/drawing/2014/main" id="{C575B4BA-1ACE-104D-8EB1-EFDA7F94A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Z"/>
          </a:p>
        </p:txBody>
      </p:sp>
      <p:sp>
        <p:nvSpPr>
          <p:cNvPr id="6" name="Slide Number Placeholder 5">
            <a:extLst>
              <a:ext uri="{FF2B5EF4-FFF2-40B4-BE49-F238E27FC236}">
                <a16:creationId xmlns:a16="http://schemas.microsoft.com/office/drawing/2014/main" id="{EDA75705-3961-4847-8381-B4C1BB768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640B0-6E45-6548-8D98-2F7DC87545A5}" type="slidenum">
              <a:rPr lang="en-TZ" smtClean="0"/>
              <a:t>‹#›</a:t>
            </a:fld>
            <a:endParaRPr lang="en-TZ"/>
          </a:p>
        </p:txBody>
      </p:sp>
    </p:spTree>
    <p:extLst>
      <p:ext uri="{BB962C8B-B14F-4D97-AF65-F5344CB8AC3E}">
        <p14:creationId xmlns:p14="http://schemas.microsoft.com/office/powerpoint/2010/main" val="10695231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E3CB21-F7DE-6EDA-67F8-3BE91DDCD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CD00F9-B27D-E005-EBF6-A244D1F338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D353C4-E6A9-B5F9-EAB1-193C8E39FD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C39EDD-28E4-4FE4-8F40-B473C97D223E}" type="datetimeFigureOut">
              <a:rPr lang="en-GB" smtClean="0"/>
              <a:t>15/06/2026</a:t>
            </a:fld>
            <a:endParaRPr lang="en-GB"/>
          </a:p>
        </p:txBody>
      </p:sp>
      <p:sp>
        <p:nvSpPr>
          <p:cNvPr id="5" name="Footer Placeholder 4">
            <a:extLst>
              <a:ext uri="{FF2B5EF4-FFF2-40B4-BE49-F238E27FC236}">
                <a16:creationId xmlns:a16="http://schemas.microsoft.com/office/drawing/2014/main" id="{C9E7F65C-1841-29BB-453E-3B2A00BC8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63DAF26-025B-BE71-0ADF-028DB3328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A3FD12-1D26-4EDA-9173-FB3E368649F2}" type="slidenum">
              <a:rPr lang="en-GB" smtClean="0"/>
              <a:t>‹#›</a:t>
            </a:fld>
            <a:endParaRPr lang="en-GB"/>
          </a:p>
        </p:txBody>
      </p:sp>
      <p:sp>
        <p:nvSpPr>
          <p:cNvPr id="8" name="TextBox 7">
            <a:extLst>
              <a:ext uri="{FF2B5EF4-FFF2-40B4-BE49-F238E27FC236}">
                <a16:creationId xmlns:a16="http://schemas.microsoft.com/office/drawing/2014/main" id="{B6CCB3E2-A097-982A-2343-E6CD8DB0BF09}"/>
              </a:ext>
            </a:extLst>
          </p:cNvPr>
          <p:cNvSpPr txBox="1"/>
          <p:nvPr userDrawn="1">
            <p:extLst>
              <p:ext uri="{1162E1C5-73C7-4A58-AE30-91384D911F3F}">
                <p184:classification xmlns:p184="http://schemas.microsoft.com/office/powerpoint/2018/4/main" val="ftr"/>
              </p:ext>
            </p:extLst>
          </p:nvPr>
        </p:nvSpPr>
        <p:spPr>
          <a:xfrm>
            <a:off x="5297488" y="6642100"/>
            <a:ext cx="1622425" cy="152400"/>
          </a:xfrm>
          <a:prstGeom prst="rect">
            <a:avLst/>
          </a:prstGeom>
        </p:spPr>
        <p:txBody>
          <a:bodyPr horzOverflow="overflow" lIns="0" tIns="0" rIns="0" bIns="0">
            <a:spAutoFit/>
          </a:bodyPr>
          <a:lstStyle/>
          <a:p>
            <a:pPr algn="l"/>
            <a:r>
              <a:rPr lang="en-GB" sz="1000">
                <a:solidFill>
                  <a:srgbClr val="008000">
                    <a:alpha val="50000"/>
                  </a:srgbClr>
                </a:solidFill>
                <a:latin typeface="Aptos" panose="020B0004020202020204" pitchFamily="34" charset="0"/>
              </a:rPr>
              <a:t>Classification: CRDB Internal</a:t>
            </a:r>
          </a:p>
        </p:txBody>
      </p:sp>
    </p:spTree>
    <p:extLst>
      <p:ext uri="{BB962C8B-B14F-4D97-AF65-F5344CB8AC3E}">
        <p14:creationId xmlns:p14="http://schemas.microsoft.com/office/powerpoint/2010/main" val="29153037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12.emf"/><Relationship Id="rId4" Type="http://schemas.openxmlformats.org/officeDocument/2006/relationships/package" Target="../embeddings/Microsoft_Excel_Worksheet.xlsx"/></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4.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8D1B234-18C5-3623-0F44-32EE67BB949B}"/>
              </a:ext>
            </a:extLst>
          </p:cNvPr>
          <p:cNvSpPr txBox="1"/>
          <p:nvPr/>
        </p:nvSpPr>
        <p:spPr>
          <a:xfrm>
            <a:off x="413359" y="163902"/>
            <a:ext cx="11617890" cy="1001888"/>
          </a:xfrm>
          <a:prstGeom prst="rect">
            <a:avLst/>
          </a:prstGeom>
          <a:solidFill>
            <a:srgbClr val="00B050"/>
          </a:solidFill>
        </p:spPr>
        <p:txBody>
          <a:bodyPr vert="horz" lIns="91440" tIns="45720" rIns="91440" bIns="45720" rtlCol="0" anchor="t">
            <a:normAutofit/>
          </a:bodyPr>
          <a:lstStyle/>
          <a:p>
            <a:pPr>
              <a:lnSpc>
                <a:spcPct val="90000"/>
              </a:lnSpc>
              <a:spcBef>
                <a:spcPct val="0"/>
              </a:spcBef>
              <a:spcAft>
                <a:spcPts val="600"/>
              </a:spcAft>
            </a:pPr>
            <a:r>
              <a:rPr lang="en-US" sz="1600" b="1" dirty="0">
                <a:solidFill>
                  <a:schemeClr val="bg1"/>
                </a:solidFill>
                <a:latin typeface="Times New Roman" panose="02020603050405020304" pitchFamily="18" charset="0"/>
                <a:cs typeface="Times New Roman" panose="02020603050405020304" pitchFamily="18" charset="0"/>
              </a:rPr>
              <a:t>FP179 Tanzania Climate Adaptation Technology Deployment </a:t>
            </a:r>
            <a:r>
              <a:rPr lang="en-US" sz="1600" b="1" dirty="0" err="1">
                <a:solidFill>
                  <a:schemeClr val="bg1"/>
                </a:solidFill>
                <a:latin typeface="Times New Roman" panose="02020603050405020304" pitchFamily="18" charset="0"/>
                <a:cs typeface="Times New Roman" panose="02020603050405020304" pitchFamily="18" charset="0"/>
              </a:rPr>
              <a:t>Programme</a:t>
            </a:r>
            <a:r>
              <a:rPr lang="en-US" sz="1600" b="1" dirty="0">
                <a:solidFill>
                  <a:schemeClr val="bg1"/>
                </a:solidFill>
                <a:latin typeface="Times New Roman" panose="02020603050405020304" pitchFamily="18" charset="0"/>
                <a:cs typeface="Times New Roman" panose="02020603050405020304" pitchFamily="18" charset="0"/>
              </a:rPr>
              <a:t> (TACATDP)  Implementation progress  report - 2025</a:t>
            </a:r>
            <a:endParaRPr lang="en-US" sz="1600" b="1" kern="1200" dirty="0">
              <a:solidFill>
                <a:schemeClr val="bg1"/>
              </a:solidFill>
              <a:latin typeface="Times New Roman" panose="02020603050405020304" pitchFamily="18" charset="0"/>
              <a:ea typeface="+mj-ea"/>
              <a:cs typeface="Times New Roman" panose="02020603050405020304" pitchFamily="18" charset="0"/>
            </a:endParaRPr>
          </a:p>
        </p:txBody>
      </p:sp>
      <p:pic>
        <p:nvPicPr>
          <p:cNvPr id="7" name="Picture 6">
            <a:extLst>
              <a:ext uri="{FF2B5EF4-FFF2-40B4-BE49-F238E27FC236}">
                <a16:creationId xmlns:a16="http://schemas.microsoft.com/office/drawing/2014/main" id="{CB4362AB-2711-ED93-7BB4-878AA8113844}"/>
              </a:ext>
            </a:extLst>
          </p:cNvPr>
          <p:cNvPicPr>
            <a:picLocks noChangeAspect="1"/>
          </p:cNvPicPr>
          <p:nvPr/>
        </p:nvPicPr>
        <p:blipFill>
          <a:blip r:embed="rId2">
            <a:alphaModFix/>
          </a:blip>
          <a:srcRect l="13470" r="22471" b="1"/>
          <a:stretch>
            <a:fillRect/>
          </a:stretch>
        </p:blipFill>
        <p:spPr>
          <a:xfrm>
            <a:off x="124297" y="2083122"/>
            <a:ext cx="4215006" cy="428806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grpSp>
        <p:nvGrpSpPr>
          <p:cNvPr id="12" name="Group 11">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96559"/>
            <a:ext cx="5462274" cy="5561548"/>
            <a:chOff x="1" y="1301814"/>
            <a:chExt cx="5462274" cy="5561548"/>
          </a:xfrm>
        </p:grpSpPr>
        <p:sp useBgFill="1">
          <p:nvSpPr>
            <p:cNvPr id="13" name="Freeform: Shape 12">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C2AF344E-AFE0-C0C1-304A-CA840E85DA4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6504" b="-3"/>
          <a:stretch>
            <a:fillRect/>
          </a:stretch>
        </p:blipFill>
        <p:spPr bwMode="auto">
          <a:xfrm>
            <a:off x="4072569" y="2655372"/>
            <a:ext cx="3386680" cy="3831010"/>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effectLst>
            <a:softEdge rad="0"/>
          </a:effectLst>
          <a:extLst>
            <a:ext uri="{53640926-AAD7-44D8-BBD7-CCE9431645EC}">
              <a14:shadowObscured xmlns:a14="http://schemas.microsoft.com/office/drawing/2010/main"/>
            </a:ext>
          </a:extLst>
        </p:spPr>
      </p:pic>
      <p:grpSp>
        <p:nvGrpSpPr>
          <p:cNvPr id="23" name="Group 22">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051" y="0"/>
            <a:ext cx="4181070" cy="3274319"/>
            <a:chOff x="3901945" y="8190"/>
            <a:chExt cx="4337554" cy="3396866"/>
          </a:xfrm>
        </p:grpSpPr>
        <p:sp>
          <p:nvSpPr>
            <p:cNvPr id="24" name="Freeform: Shape 23">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Freeform: Shape 26">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8F148D02-42BB-0984-B4AF-20CE132BA884}"/>
              </a:ext>
            </a:extLst>
          </p:cNvPr>
          <p:cNvPicPr>
            <a:picLocks noChangeAspect="1"/>
          </p:cNvPicPr>
          <p:nvPr/>
        </p:nvPicPr>
        <p:blipFill>
          <a:blip r:embed="rId4">
            <a:alphaModFix/>
          </a:blip>
          <a:srcRect l="30859" r="23576" b="1"/>
          <a:stretch>
            <a:fillRect/>
          </a:stretch>
        </p:blipFill>
        <p:spPr>
          <a:xfrm>
            <a:off x="6729727" y="1920989"/>
            <a:ext cx="5479226" cy="5561549"/>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29" name="Group 28">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19432" y="1"/>
            <a:ext cx="4072265" cy="4166243"/>
            <a:chOff x="8119432" y="8192"/>
            <a:chExt cx="4072265" cy="4166243"/>
          </a:xfrm>
        </p:grpSpPr>
        <p:sp>
          <p:nvSpPr>
            <p:cNvPr id="30" name="Freeform: Shape 29">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3" name="Freeform: Shape 32">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75841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15AF3-20C1-0E6F-BD72-8230B8F2E57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5FAF079-A124-FD18-A0BF-BB4105B48B68}"/>
              </a:ext>
            </a:extLst>
          </p:cNvPr>
          <p:cNvSpPr/>
          <p:nvPr/>
        </p:nvSpPr>
        <p:spPr>
          <a:xfrm>
            <a:off x="39731" y="21771"/>
            <a:ext cx="11869240" cy="1069987"/>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7">
            <a:extLst>
              <a:ext uri="{FF2B5EF4-FFF2-40B4-BE49-F238E27FC236}">
                <a16:creationId xmlns:a16="http://schemas.microsoft.com/office/drawing/2014/main" id="{D157A6E8-FE2B-2D56-FDF3-A779C0242ED4}"/>
              </a:ext>
            </a:extLst>
          </p:cNvPr>
          <p:cNvSpPr/>
          <p:nvPr/>
        </p:nvSpPr>
        <p:spPr>
          <a:xfrm>
            <a:off x="3048" y="6564185"/>
            <a:ext cx="12188953" cy="217615"/>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EC715048-4538-EE15-E668-EB91847D93B4}"/>
              </a:ext>
            </a:extLst>
          </p:cNvPr>
          <p:cNvSpPr/>
          <p:nvPr/>
        </p:nvSpPr>
        <p:spPr>
          <a:xfrm>
            <a:off x="283029" y="137651"/>
            <a:ext cx="11466712" cy="446276"/>
          </a:xfrm>
          <a:prstGeom prst="rect">
            <a:avLst/>
          </a:prstGeom>
        </p:spPr>
        <p:txBody>
          <a:bodyPr wrap="square">
            <a:spAutoFit/>
          </a:bodyPr>
          <a:lstStyle/>
          <a:p>
            <a:r>
              <a:rPr lang="en-US" sz="2300" b="1" i="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Training, capacity building and </a:t>
            </a:r>
            <a:r>
              <a:rPr lang="en-US" sz="2300" b="1" i="1" dirty="0" err="1">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agri</a:t>
            </a:r>
            <a:r>
              <a:rPr lang="en-US" sz="2300" b="1" i="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 fare exhibitions are part of TACATDP</a:t>
            </a:r>
            <a:endParaRPr lang="en-TZ" sz="2300" b="1" i="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9" name="Picture 18">
            <a:extLst>
              <a:ext uri="{FF2B5EF4-FFF2-40B4-BE49-F238E27FC236}">
                <a16:creationId xmlns:a16="http://schemas.microsoft.com/office/drawing/2014/main" id="{16FBC658-D4B4-9845-3DEF-BCC83A587D13}"/>
              </a:ext>
            </a:extLst>
          </p:cNvPr>
          <p:cNvPicPr>
            <a:picLocks noChangeAspect="1"/>
          </p:cNvPicPr>
          <p:nvPr/>
        </p:nvPicPr>
        <p:blipFill>
          <a:blip r:embed="rId4"/>
          <a:stretch>
            <a:fillRect/>
          </a:stretch>
        </p:blipFill>
        <p:spPr>
          <a:xfrm>
            <a:off x="10808287" y="137651"/>
            <a:ext cx="1383713" cy="673703"/>
          </a:xfrm>
          <a:prstGeom prst="rect">
            <a:avLst/>
          </a:prstGeom>
        </p:spPr>
      </p:pic>
      <p:sp>
        <p:nvSpPr>
          <p:cNvPr id="2" name="TextBox 1">
            <a:extLst>
              <a:ext uri="{FF2B5EF4-FFF2-40B4-BE49-F238E27FC236}">
                <a16:creationId xmlns:a16="http://schemas.microsoft.com/office/drawing/2014/main" id="{6DF00400-F818-6674-8D85-33252B584797}"/>
              </a:ext>
            </a:extLst>
          </p:cNvPr>
          <p:cNvSpPr txBox="1"/>
          <p:nvPr/>
        </p:nvSpPr>
        <p:spPr>
          <a:xfrm>
            <a:off x="1834776" y="1667435"/>
            <a:ext cx="2342777" cy="369332"/>
          </a:xfrm>
          <a:prstGeom prst="rect">
            <a:avLst/>
          </a:prstGeom>
          <a:noFill/>
        </p:spPr>
        <p:txBody>
          <a:bodyPr wrap="square" rtlCol="0">
            <a:spAutoFit/>
          </a:bodyPr>
          <a:lstStyle/>
          <a:p>
            <a:r>
              <a:rPr lang="en-US" dirty="0">
                <a:solidFill>
                  <a:schemeClr val="bg1"/>
                </a:solidFill>
              </a:rPr>
              <a:t>Sunflower farmer</a:t>
            </a:r>
            <a:endParaRPr lang="en-GB" dirty="0">
              <a:solidFill>
                <a:schemeClr val="bg1"/>
              </a:solidFill>
            </a:endParaRPr>
          </a:p>
        </p:txBody>
      </p:sp>
      <p:pic>
        <p:nvPicPr>
          <p:cNvPr id="10" name="Picture 9">
            <a:extLst>
              <a:ext uri="{FF2B5EF4-FFF2-40B4-BE49-F238E27FC236}">
                <a16:creationId xmlns:a16="http://schemas.microsoft.com/office/drawing/2014/main" id="{BF0674B2-1E40-179C-943E-7E7573BEF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449" y="765741"/>
            <a:ext cx="4562151" cy="3167563"/>
          </a:xfrm>
          <a:prstGeom prst="rect">
            <a:avLst/>
          </a:prstGeom>
        </p:spPr>
      </p:pic>
      <p:pic>
        <p:nvPicPr>
          <p:cNvPr id="12" name="Picture 11">
            <a:extLst>
              <a:ext uri="{FF2B5EF4-FFF2-40B4-BE49-F238E27FC236}">
                <a16:creationId xmlns:a16="http://schemas.microsoft.com/office/drawing/2014/main" id="{CDF2E955-CBB8-3F99-1EA9-ED7141EC09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2714" y="852611"/>
            <a:ext cx="3991762" cy="2993821"/>
          </a:xfrm>
          <a:prstGeom prst="rect">
            <a:avLst/>
          </a:prstGeom>
        </p:spPr>
      </p:pic>
      <p:pic>
        <p:nvPicPr>
          <p:cNvPr id="14" name="Picture 13">
            <a:extLst>
              <a:ext uri="{FF2B5EF4-FFF2-40B4-BE49-F238E27FC236}">
                <a16:creationId xmlns:a16="http://schemas.microsoft.com/office/drawing/2014/main" id="{20EEDFB9-F6F8-C662-F243-C88F66330C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8508" y="3540064"/>
            <a:ext cx="4862606" cy="2993822"/>
          </a:xfrm>
          <a:prstGeom prst="rect">
            <a:avLst/>
          </a:prstGeom>
        </p:spPr>
      </p:pic>
    </p:spTree>
    <p:extLst>
      <p:ext uri="{BB962C8B-B14F-4D97-AF65-F5344CB8AC3E}">
        <p14:creationId xmlns:p14="http://schemas.microsoft.com/office/powerpoint/2010/main" val="209168048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CF3DE-51E9-7FD3-C052-CDCD210758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D595E83-876F-A069-35AA-A940CB4EEB63}"/>
              </a:ext>
            </a:extLst>
          </p:cNvPr>
          <p:cNvSpPr/>
          <p:nvPr/>
        </p:nvSpPr>
        <p:spPr>
          <a:xfrm>
            <a:off x="39730" y="21772"/>
            <a:ext cx="12152269" cy="639099"/>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7">
            <a:extLst>
              <a:ext uri="{FF2B5EF4-FFF2-40B4-BE49-F238E27FC236}">
                <a16:creationId xmlns:a16="http://schemas.microsoft.com/office/drawing/2014/main" id="{D39CDFB3-114D-6ADB-82B4-7C1193505F1F}"/>
              </a:ext>
            </a:extLst>
          </p:cNvPr>
          <p:cNvSpPr/>
          <p:nvPr/>
        </p:nvSpPr>
        <p:spPr>
          <a:xfrm>
            <a:off x="3048" y="6564185"/>
            <a:ext cx="12188953" cy="217615"/>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512C7523-3F97-CEA0-1471-4FE15B8E05A5}"/>
              </a:ext>
            </a:extLst>
          </p:cNvPr>
          <p:cNvSpPr/>
          <p:nvPr/>
        </p:nvSpPr>
        <p:spPr>
          <a:xfrm>
            <a:off x="283029" y="137651"/>
            <a:ext cx="11299371" cy="523220"/>
          </a:xfrm>
          <a:prstGeom prst="rect">
            <a:avLst/>
          </a:prstGeom>
        </p:spPr>
        <p:txBody>
          <a:bodyPr wrap="square">
            <a:spAutoFit/>
          </a:bodyPr>
          <a:lstStyle/>
          <a:p>
            <a:r>
              <a:rPr lang="en-US" sz="28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TACATDP impacts in the fields through concessional financing support</a:t>
            </a:r>
            <a:endParaRPr lang="en-TZ" sz="2800" i="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118DEC41-90C0-1921-B99A-69B7DA7E867F}"/>
              </a:ext>
            </a:extLst>
          </p:cNvPr>
          <p:cNvPicPr>
            <a:picLocks noChangeAspect="1"/>
          </p:cNvPicPr>
          <p:nvPr/>
        </p:nvPicPr>
        <p:blipFill>
          <a:blip r:embed="rId4"/>
          <a:stretch>
            <a:fillRect/>
          </a:stretch>
        </p:blipFill>
        <p:spPr>
          <a:xfrm>
            <a:off x="39730" y="1553062"/>
            <a:ext cx="8603229" cy="2577490"/>
          </a:xfrm>
          <a:prstGeom prst="rect">
            <a:avLst/>
          </a:prstGeom>
        </p:spPr>
      </p:pic>
      <p:pic>
        <p:nvPicPr>
          <p:cNvPr id="11" name="Picture 10">
            <a:extLst>
              <a:ext uri="{FF2B5EF4-FFF2-40B4-BE49-F238E27FC236}">
                <a16:creationId xmlns:a16="http://schemas.microsoft.com/office/drawing/2014/main" id="{FD27A783-FDB0-3382-8C50-E3C0CA28D6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8835" y="713985"/>
            <a:ext cx="3289740" cy="3416568"/>
          </a:xfrm>
          <a:prstGeom prst="rect">
            <a:avLst/>
          </a:prstGeom>
        </p:spPr>
      </p:pic>
      <p:sp>
        <p:nvSpPr>
          <p:cNvPr id="13" name="TextBox 12">
            <a:extLst>
              <a:ext uri="{FF2B5EF4-FFF2-40B4-BE49-F238E27FC236}">
                <a16:creationId xmlns:a16="http://schemas.microsoft.com/office/drawing/2014/main" id="{B0B101E1-3924-9A14-6C7C-41D787D8189E}"/>
              </a:ext>
            </a:extLst>
          </p:cNvPr>
          <p:cNvSpPr txBox="1"/>
          <p:nvPr/>
        </p:nvSpPr>
        <p:spPr>
          <a:xfrm>
            <a:off x="39730" y="768445"/>
            <a:ext cx="8556794" cy="646331"/>
          </a:xfrm>
          <a:prstGeom prst="rect">
            <a:avLst/>
          </a:prstGeom>
          <a:solidFill>
            <a:schemeClr val="accent6">
              <a:lumMod val="60000"/>
              <a:lumOff val="40000"/>
            </a:schemeClr>
          </a:solidFill>
        </p:spPr>
        <p:txBody>
          <a:bodyPr wrap="square">
            <a:spAutoFit/>
          </a:bodyPr>
          <a:lstStyle/>
          <a:p>
            <a:r>
              <a:rPr lang="en-US" i="1" dirty="0">
                <a:latin typeface="Times New Roman" panose="02020603050405020304" pitchFamily="18" charset="0"/>
                <a:cs typeface="Times New Roman" panose="02020603050405020304" pitchFamily="18" charset="0"/>
              </a:rPr>
              <a:t>TACATDP Transforming Semi-Arid Nchemwa into a Green Horticulture Hub, From Farm to Fresh Produce Supplying Dodoma City</a:t>
            </a:r>
            <a:endParaRPr lang="en-GB" i="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F83C0A4-3B30-8264-EF13-970AF6CEA87A}"/>
              </a:ext>
            </a:extLst>
          </p:cNvPr>
          <p:cNvPicPr>
            <a:picLocks noChangeAspect="1"/>
          </p:cNvPicPr>
          <p:nvPr/>
        </p:nvPicPr>
        <p:blipFill>
          <a:blip r:embed="rId6"/>
          <a:stretch>
            <a:fillRect/>
          </a:stretch>
        </p:blipFill>
        <p:spPr>
          <a:xfrm>
            <a:off x="5050445" y="2919940"/>
            <a:ext cx="2091109" cy="1018120"/>
          </a:xfrm>
          <a:prstGeom prst="rect">
            <a:avLst/>
          </a:prstGeom>
        </p:spPr>
      </p:pic>
      <p:pic>
        <p:nvPicPr>
          <p:cNvPr id="10" name="Picture 9">
            <a:extLst>
              <a:ext uri="{FF2B5EF4-FFF2-40B4-BE49-F238E27FC236}">
                <a16:creationId xmlns:a16="http://schemas.microsoft.com/office/drawing/2014/main" id="{0E805A98-5B44-D6F8-92D0-6642883EF88D}"/>
              </a:ext>
            </a:extLst>
          </p:cNvPr>
          <p:cNvPicPr>
            <a:picLocks noChangeAspect="1"/>
          </p:cNvPicPr>
          <p:nvPr/>
        </p:nvPicPr>
        <p:blipFill>
          <a:blip r:embed="rId7"/>
          <a:stretch>
            <a:fillRect/>
          </a:stretch>
        </p:blipFill>
        <p:spPr>
          <a:xfrm>
            <a:off x="283029" y="4130552"/>
            <a:ext cx="11908971" cy="2548826"/>
          </a:xfrm>
          <a:prstGeom prst="rect">
            <a:avLst/>
          </a:prstGeom>
        </p:spPr>
      </p:pic>
    </p:spTree>
    <p:extLst>
      <p:ext uri="{BB962C8B-B14F-4D97-AF65-F5344CB8AC3E}">
        <p14:creationId xmlns:p14="http://schemas.microsoft.com/office/powerpoint/2010/main" val="63339098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9847DD-3877-3BF8-C3A2-0E37D27A40C1}"/>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70D9B5-871D-DDD6-D900-5334DDD3BE19}"/>
              </a:ext>
            </a:extLst>
          </p:cNvPr>
          <p:cNvSpPr/>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a:solidFill>
                  <a:srgbClr val="FFFFFF"/>
                </a:solidFill>
                <a:latin typeface="+mj-lt"/>
                <a:ea typeface="+mj-ea"/>
                <a:cs typeface="+mj-cs"/>
              </a:rPr>
              <a:t>TACATDP Technical Assistance Grant utilization status</a:t>
            </a:r>
            <a:endParaRPr lang="en-US" sz="3700" i="1" kern="1200">
              <a:solidFill>
                <a:srgbClr val="FFFFFF"/>
              </a:solidFill>
              <a:latin typeface="+mj-lt"/>
              <a:ea typeface="+mj-ea"/>
              <a:cs typeface="+mj-cs"/>
            </a:endParaRPr>
          </a:p>
        </p:txBody>
      </p:sp>
      <p:pic>
        <p:nvPicPr>
          <p:cNvPr id="1026" name="Chart 6">
            <a:extLst>
              <a:ext uri="{FF2B5EF4-FFF2-40B4-BE49-F238E27FC236}">
                <a16:creationId xmlns:a16="http://schemas.microsoft.com/office/drawing/2014/main" id="{D0075597-FCC6-1273-AB59-BE7EBE5E88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3602" y="1966293"/>
            <a:ext cx="9964794" cy="44521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6520A413-65F6-FD20-3987-0A2F04544D93}"/>
              </a:ext>
            </a:extLst>
          </p:cNvPr>
          <p:cNvPicPr>
            <a:picLocks noChangeAspect="1"/>
          </p:cNvPicPr>
          <p:nvPr/>
        </p:nvPicPr>
        <p:blipFill>
          <a:blip r:embed="rId4"/>
          <a:stretch>
            <a:fillRect/>
          </a:stretch>
        </p:blipFill>
        <p:spPr>
          <a:xfrm>
            <a:off x="10144900" y="369203"/>
            <a:ext cx="1162584" cy="566040"/>
          </a:xfrm>
          <a:prstGeom prst="rect">
            <a:avLst/>
          </a:prstGeom>
        </p:spPr>
      </p:pic>
    </p:spTree>
    <p:extLst>
      <p:ext uri="{BB962C8B-B14F-4D97-AF65-F5344CB8AC3E}">
        <p14:creationId xmlns:p14="http://schemas.microsoft.com/office/powerpoint/2010/main" val="321129488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C7AB69-E803-CA51-4F14-00B4A779ADDB}"/>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C933E3-B163-5BC0-9936-11DB94A943B5}"/>
              </a:ext>
            </a:extLst>
          </p:cNvPr>
          <p:cNvSpPr/>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i="1" kern="1200">
                <a:solidFill>
                  <a:srgbClr val="FFFFFF"/>
                </a:solidFill>
                <a:latin typeface="+mj-lt"/>
                <a:ea typeface="+mj-ea"/>
                <a:cs typeface="+mj-cs"/>
              </a:rPr>
              <a:t>GCF Guarantee utilization status</a:t>
            </a:r>
          </a:p>
        </p:txBody>
      </p:sp>
      <p:pic>
        <p:nvPicPr>
          <p:cNvPr id="3" name="Chart 11">
            <a:extLst>
              <a:ext uri="{FF2B5EF4-FFF2-40B4-BE49-F238E27FC236}">
                <a16:creationId xmlns:a16="http://schemas.microsoft.com/office/drawing/2014/main" id="{0A435B8A-A005-C50D-7FD8-D6119D7D42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38600" y="1270846"/>
            <a:ext cx="7188199" cy="43129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B9CB20C4-5DC7-70F5-BEA1-97F99AAC6208}"/>
              </a:ext>
            </a:extLst>
          </p:cNvPr>
          <p:cNvPicPr>
            <a:picLocks noChangeAspect="1"/>
          </p:cNvPicPr>
          <p:nvPr/>
        </p:nvPicPr>
        <p:blipFill>
          <a:blip r:embed="rId4"/>
          <a:stretch>
            <a:fillRect/>
          </a:stretch>
        </p:blipFill>
        <p:spPr>
          <a:xfrm>
            <a:off x="10144900" y="369203"/>
            <a:ext cx="1162584" cy="566040"/>
          </a:xfrm>
          <a:prstGeom prst="rect">
            <a:avLst/>
          </a:prstGeom>
        </p:spPr>
      </p:pic>
    </p:spTree>
    <p:extLst>
      <p:ext uri="{BB962C8B-B14F-4D97-AF65-F5344CB8AC3E}">
        <p14:creationId xmlns:p14="http://schemas.microsoft.com/office/powerpoint/2010/main" val="368821652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8EFE-4ED3-940E-94D8-116CF1AB64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C51C929-6784-0365-DC9E-EAF0C55453FF}"/>
              </a:ext>
            </a:extLst>
          </p:cNvPr>
          <p:cNvSpPr/>
          <p:nvPr/>
        </p:nvSpPr>
        <p:spPr>
          <a:xfrm>
            <a:off x="39731" y="21771"/>
            <a:ext cx="11869240" cy="1069987"/>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7">
            <a:extLst>
              <a:ext uri="{FF2B5EF4-FFF2-40B4-BE49-F238E27FC236}">
                <a16:creationId xmlns:a16="http://schemas.microsoft.com/office/drawing/2014/main" id="{8D33F1F3-CF1A-BFF2-1D4A-41102C0173E4}"/>
              </a:ext>
            </a:extLst>
          </p:cNvPr>
          <p:cNvSpPr/>
          <p:nvPr/>
        </p:nvSpPr>
        <p:spPr>
          <a:xfrm>
            <a:off x="3048" y="6564185"/>
            <a:ext cx="12188953" cy="217615"/>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104CDC46-4F36-A9B4-0529-FE5245F38B2A}"/>
              </a:ext>
            </a:extLst>
          </p:cNvPr>
          <p:cNvSpPr/>
          <p:nvPr/>
        </p:nvSpPr>
        <p:spPr>
          <a:xfrm>
            <a:off x="283029" y="137651"/>
            <a:ext cx="11299371" cy="523220"/>
          </a:xfrm>
          <a:prstGeom prst="rect">
            <a:avLst/>
          </a:prstGeom>
        </p:spPr>
        <p:txBody>
          <a:bodyPr wrap="square">
            <a:spAutoFit/>
          </a:bodyPr>
          <a:lstStyle/>
          <a:p>
            <a:r>
              <a:rPr lang="en-US" sz="2800" dirty="0">
                <a:solidFill>
                  <a:schemeClr val="accent6">
                    <a:lumMod val="20000"/>
                    <a:lumOff val="80000"/>
                  </a:schemeClr>
                </a:solidFill>
                <a:latin typeface="Helvetica Neue" panose="02000503000000020004" pitchFamily="2" charset="0"/>
              </a:rPr>
              <a:t>CONTENT TACATDP Programme Implementation Status as 2025</a:t>
            </a:r>
            <a:endParaRPr lang="en-GB" sz="2800" dirty="0">
              <a:solidFill>
                <a:schemeClr val="accent6">
                  <a:lumMod val="20000"/>
                  <a:lumOff val="80000"/>
                </a:schemeClr>
              </a:solidFill>
            </a:endParaRPr>
          </a:p>
        </p:txBody>
      </p:sp>
      <p:pic>
        <p:nvPicPr>
          <p:cNvPr id="7" name="Picture 6">
            <a:extLst>
              <a:ext uri="{FF2B5EF4-FFF2-40B4-BE49-F238E27FC236}">
                <a16:creationId xmlns:a16="http://schemas.microsoft.com/office/drawing/2014/main" id="{FEF67EAD-C567-B122-D87D-4A40B6E44366}"/>
              </a:ext>
            </a:extLst>
          </p:cNvPr>
          <p:cNvPicPr>
            <a:picLocks noChangeAspect="1"/>
          </p:cNvPicPr>
          <p:nvPr/>
        </p:nvPicPr>
        <p:blipFill>
          <a:blip r:embed="rId4"/>
          <a:stretch>
            <a:fillRect/>
          </a:stretch>
        </p:blipFill>
        <p:spPr>
          <a:xfrm>
            <a:off x="10439055" y="233692"/>
            <a:ext cx="1469916" cy="715673"/>
          </a:xfrm>
          <a:prstGeom prst="rect">
            <a:avLst/>
          </a:prstGeom>
        </p:spPr>
      </p:pic>
      <p:pic>
        <p:nvPicPr>
          <p:cNvPr id="4" name="Picture 3">
            <a:extLst>
              <a:ext uri="{FF2B5EF4-FFF2-40B4-BE49-F238E27FC236}">
                <a16:creationId xmlns:a16="http://schemas.microsoft.com/office/drawing/2014/main" id="{9448B02D-4E48-FC2A-47F5-A29B4866678E}"/>
              </a:ext>
            </a:extLst>
          </p:cNvPr>
          <p:cNvPicPr>
            <a:picLocks noChangeAspect="1"/>
          </p:cNvPicPr>
          <p:nvPr/>
        </p:nvPicPr>
        <p:blipFill>
          <a:blip r:embed="rId5"/>
          <a:stretch>
            <a:fillRect/>
          </a:stretch>
        </p:blipFill>
        <p:spPr>
          <a:xfrm>
            <a:off x="2354729" y="1146983"/>
            <a:ext cx="6604000" cy="5361977"/>
          </a:xfrm>
          <a:prstGeom prst="rect">
            <a:avLst/>
          </a:prstGeom>
        </p:spPr>
      </p:pic>
    </p:spTree>
    <p:extLst>
      <p:ext uri="{BB962C8B-B14F-4D97-AF65-F5344CB8AC3E}">
        <p14:creationId xmlns:p14="http://schemas.microsoft.com/office/powerpoint/2010/main" val="230191433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9ABFC-FB46-D80B-02A5-B7DEB9E0FDE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0F07B6D-02C8-FEB7-CE3E-970E873F4AE6}"/>
              </a:ext>
            </a:extLst>
          </p:cNvPr>
          <p:cNvSpPr/>
          <p:nvPr/>
        </p:nvSpPr>
        <p:spPr>
          <a:xfrm>
            <a:off x="39731" y="21772"/>
            <a:ext cx="11869240" cy="770102"/>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dirty="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rPr>
              <a:t>i</a:t>
            </a:r>
            <a:endParaRPr kumimoji="0" lang="en-KE" sz="1197" b="0" i="0" u="none" strike="noStrike" kern="1200" cap="none" spc="0" normalizeH="0" baseline="0" noProof="0" dirty="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7">
            <a:extLst>
              <a:ext uri="{FF2B5EF4-FFF2-40B4-BE49-F238E27FC236}">
                <a16:creationId xmlns:a16="http://schemas.microsoft.com/office/drawing/2014/main" id="{E41B39EF-9A30-F576-D0C7-9067BD434148}"/>
              </a:ext>
            </a:extLst>
          </p:cNvPr>
          <p:cNvSpPr/>
          <p:nvPr/>
        </p:nvSpPr>
        <p:spPr>
          <a:xfrm>
            <a:off x="3048" y="6564185"/>
            <a:ext cx="12188953" cy="217615"/>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50F7DC4C-A400-1318-58D3-5701E2BBAE06}"/>
              </a:ext>
            </a:extLst>
          </p:cNvPr>
          <p:cNvSpPr/>
          <p:nvPr/>
        </p:nvSpPr>
        <p:spPr>
          <a:xfrm>
            <a:off x="283030" y="137651"/>
            <a:ext cx="10552312" cy="523220"/>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TACATDP Progress December 2025 </a:t>
            </a:r>
            <a:endParaRPr lang="en-GB" sz="2800" b="1"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5FBFAAD-4640-2C3E-1CD3-EF0CBB100618}"/>
              </a:ext>
            </a:extLst>
          </p:cNvPr>
          <p:cNvPicPr>
            <a:picLocks noChangeAspect="1"/>
          </p:cNvPicPr>
          <p:nvPr/>
        </p:nvPicPr>
        <p:blipFill>
          <a:blip r:embed="rId4"/>
          <a:stretch>
            <a:fillRect/>
          </a:stretch>
        </p:blipFill>
        <p:spPr>
          <a:xfrm>
            <a:off x="10682353" y="76200"/>
            <a:ext cx="1469916" cy="715673"/>
          </a:xfrm>
          <a:prstGeom prst="rect">
            <a:avLst/>
          </a:prstGeom>
        </p:spPr>
      </p:pic>
      <p:sp>
        <p:nvSpPr>
          <p:cNvPr id="10" name="TextBox 9">
            <a:extLst>
              <a:ext uri="{FF2B5EF4-FFF2-40B4-BE49-F238E27FC236}">
                <a16:creationId xmlns:a16="http://schemas.microsoft.com/office/drawing/2014/main" id="{5A997896-44AC-3EFC-B31E-30FFBB83DC43}"/>
              </a:ext>
            </a:extLst>
          </p:cNvPr>
          <p:cNvSpPr txBox="1"/>
          <p:nvPr/>
        </p:nvSpPr>
        <p:spPr>
          <a:xfrm>
            <a:off x="55943" y="853324"/>
            <a:ext cx="6413750" cy="5647683"/>
          </a:xfrm>
          <a:prstGeom prst="rect">
            <a:avLst/>
          </a:prstGeom>
          <a:blipFill dpi="0" rotWithShape="1">
            <a:blip r:embed="rId3" cstate="print"/>
            <a:srcRect/>
            <a:stretch>
              <a:fillRect/>
            </a:stretch>
          </a:blipFill>
        </p:spPr>
        <p:txBody>
          <a:bodyPr wrap="square" lIns="0" tIns="0" rIns="0" bIns="0" rtlCol="0"/>
          <a:lstStyle>
            <a:defPPr>
              <a:defRPr lang="en-US"/>
            </a:defPPr>
            <a:lvl1pPr marR="0" lvl="0" indent="0" defTabSz="609630" fontAlgn="auto">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stStyle>
          <a:p>
            <a:pPr algn="just"/>
            <a:r>
              <a:rPr lang="en-GB" sz="2000" i="1" dirty="0">
                <a:latin typeface="Times New Roman" panose="02020603050405020304" pitchFamily="18" charset="0"/>
                <a:cs typeface="Times New Roman" panose="02020603050405020304" pitchFamily="18" charset="0"/>
              </a:rPr>
              <a:t>During the year 2025 he programme demonstrated strong delivery through TZS 107.31 billion disbursed as direct loans to direct 1,023 borrowers, reaching 616,115 as total beneficiaries, including 58% women, while supporting climate-smart agriculture technologies such as efficient irrigation systems, post-harvest storage, crop processing for value addition, resilient seeds, mechanization and value-chain financing. The report also highlights practical cases such as impact testimonials from selected farmers, LORTA baseline work covering 3,000 households, development of an integrated monitoring tool, and strengthened collaboration with GCF, National Designated Authority of Tanzania (</a:t>
            </a:r>
            <a:r>
              <a:rPr lang="en-GB" sz="2000" i="1" dirty="0" err="1">
                <a:latin typeface="Times New Roman" panose="02020603050405020304" pitchFamily="18" charset="0"/>
                <a:cs typeface="Times New Roman" panose="02020603050405020304" pitchFamily="18" charset="0"/>
              </a:rPr>
              <a:t>i.e</a:t>
            </a:r>
            <a:r>
              <a:rPr lang="en-GB" sz="2000" i="1" dirty="0">
                <a:latin typeface="Times New Roman" panose="02020603050405020304" pitchFamily="18" charset="0"/>
                <a:cs typeface="Times New Roman" panose="02020603050405020304" pitchFamily="18" charset="0"/>
              </a:rPr>
              <a:t> Vice President Office), CRDB Relationship Managers, Independent Evaluation Unit of GCF, service providers and other TACATDP partners, while justifying continued GCF support to ensure that, this programme proves as an exemplary programme not only in Tanzania but within Africa region.</a:t>
            </a:r>
          </a:p>
        </p:txBody>
      </p:sp>
      <p:pic>
        <p:nvPicPr>
          <p:cNvPr id="19" name="Picture 18">
            <a:extLst>
              <a:ext uri="{FF2B5EF4-FFF2-40B4-BE49-F238E27FC236}">
                <a16:creationId xmlns:a16="http://schemas.microsoft.com/office/drawing/2014/main" id="{54F4BCEB-AF38-67E9-EC97-BB4C6F74DDB3}"/>
              </a:ext>
            </a:extLst>
          </p:cNvPr>
          <p:cNvPicPr>
            <a:picLocks noChangeAspect="1"/>
          </p:cNvPicPr>
          <p:nvPr/>
        </p:nvPicPr>
        <p:blipFill>
          <a:blip r:embed="rId5"/>
          <a:srcRect l="5962" t="14030" r="16013" b="6195"/>
          <a:stretch>
            <a:fillRect/>
          </a:stretch>
        </p:blipFill>
        <p:spPr>
          <a:xfrm>
            <a:off x="6626268" y="846301"/>
            <a:ext cx="5328776" cy="3713007"/>
          </a:xfrm>
          <a:prstGeom prst="rect">
            <a:avLst/>
          </a:prstGeom>
        </p:spPr>
      </p:pic>
      <p:pic>
        <p:nvPicPr>
          <p:cNvPr id="21" name="Picture 20">
            <a:extLst>
              <a:ext uri="{FF2B5EF4-FFF2-40B4-BE49-F238E27FC236}">
                <a16:creationId xmlns:a16="http://schemas.microsoft.com/office/drawing/2014/main" id="{F010DC03-E1A0-A14A-2FA1-37203D374F6B}"/>
              </a:ext>
            </a:extLst>
          </p:cNvPr>
          <p:cNvPicPr>
            <a:picLocks noChangeAspect="1"/>
          </p:cNvPicPr>
          <p:nvPr/>
        </p:nvPicPr>
        <p:blipFill>
          <a:blip r:embed="rId6"/>
          <a:srcRect t="14979" b="45280"/>
          <a:stretch>
            <a:fillRect/>
          </a:stretch>
        </p:blipFill>
        <p:spPr>
          <a:xfrm>
            <a:off x="6626267" y="4559308"/>
            <a:ext cx="5328776" cy="1995020"/>
          </a:xfrm>
          <a:prstGeom prst="rect">
            <a:avLst/>
          </a:prstGeom>
          <a:ln>
            <a:noFill/>
          </a:ln>
          <a:effectLst>
            <a:softEdge rad="112500"/>
          </a:effectLst>
        </p:spPr>
      </p:pic>
    </p:spTree>
    <p:extLst>
      <p:ext uri="{BB962C8B-B14F-4D97-AF65-F5344CB8AC3E}">
        <p14:creationId xmlns:p14="http://schemas.microsoft.com/office/powerpoint/2010/main" val="17698756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BD1624DC-16C0-7402-8695-039D29AF1756}"/>
              </a:ext>
            </a:extLst>
          </p:cNvPr>
          <p:cNvPicPr>
            <a:picLocks noChangeAspect="1"/>
          </p:cNvPicPr>
          <p:nvPr/>
        </p:nvPicPr>
        <p:blipFill>
          <a:blip r:embed="rId2"/>
          <a:srcRect t="19"/>
          <a:stretch>
            <a:fillRect/>
          </a:stretch>
        </p:blipFill>
        <p:spPr>
          <a:xfrm>
            <a:off x="20" y="53107"/>
            <a:ext cx="12191980" cy="6856718"/>
          </a:xfrm>
          <a:prstGeom prst="rect">
            <a:avLst/>
          </a:prstGeom>
        </p:spPr>
      </p:pic>
      <p:pic>
        <p:nvPicPr>
          <p:cNvPr id="7" name="Picture 6">
            <a:extLst>
              <a:ext uri="{FF2B5EF4-FFF2-40B4-BE49-F238E27FC236}">
                <a16:creationId xmlns:a16="http://schemas.microsoft.com/office/drawing/2014/main" id="{B6195F7D-A6C8-0DB4-DE94-F581020864EC}"/>
              </a:ext>
            </a:extLst>
          </p:cNvPr>
          <p:cNvPicPr>
            <a:picLocks noChangeAspect="1"/>
          </p:cNvPicPr>
          <p:nvPr/>
        </p:nvPicPr>
        <p:blipFill>
          <a:blip r:embed="rId3"/>
          <a:stretch>
            <a:fillRect/>
          </a:stretch>
        </p:blipFill>
        <p:spPr>
          <a:xfrm>
            <a:off x="10902045" y="53107"/>
            <a:ext cx="1288431" cy="625504"/>
          </a:xfrm>
          <a:prstGeom prst="rect">
            <a:avLst/>
          </a:prstGeom>
        </p:spPr>
      </p:pic>
    </p:spTree>
    <p:extLst>
      <p:ext uri="{BB962C8B-B14F-4D97-AF65-F5344CB8AC3E}">
        <p14:creationId xmlns:p14="http://schemas.microsoft.com/office/powerpoint/2010/main" val="3355414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619D2-8A12-5635-9E24-075E9401866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6CD05B7-63DC-C303-E7F6-93371D626496}"/>
              </a:ext>
            </a:extLst>
          </p:cNvPr>
          <p:cNvPicPr>
            <a:picLocks noChangeAspect="1"/>
          </p:cNvPicPr>
          <p:nvPr/>
        </p:nvPicPr>
        <p:blipFill rotWithShape="1">
          <a:blip r:embed="rId2"/>
          <a:srcRect l="-1" r="1269"/>
          <a:stretch>
            <a:fillRect/>
          </a:stretch>
        </p:blipFill>
        <p:spPr bwMode="auto">
          <a:xfrm>
            <a:off x="7490564" y="938201"/>
            <a:ext cx="4647157" cy="5744435"/>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08222AB3-1D18-798E-64F3-F40026F163A6}"/>
              </a:ext>
            </a:extLst>
          </p:cNvPr>
          <p:cNvSpPr/>
          <p:nvPr/>
        </p:nvSpPr>
        <p:spPr>
          <a:xfrm>
            <a:off x="39730" y="21772"/>
            <a:ext cx="10607393" cy="432588"/>
          </a:xfrm>
          <a:prstGeom prst="rect">
            <a:avLst/>
          </a:prstGeom>
          <a:blipFill dpi="0" rotWithShape="1">
            <a:blip r:embed="rId3" cstate="print"/>
            <a:srcRect/>
            <a:stretch>
              <a:fillRect/>
            </a:stretch>
          </a:blipFill>
        </p:spPr>
        <p:txBody>
          <a:bodyPr wrap="square" lIns="0" tIns="0" rIns="0" bIns="0" rtlCol="0"/>
          <a:lstStyle/>
          <a:p>
            <a:pPr marL="0" marR="0" lvl="0" indent="0"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Helvetica Neue" panose="02000503000000020004" pitchFamily="2" charset="0"/>
                <a:cs typeface="Times New Roman" panose="02020603050405020304" pitchFamily="18" charset="0"/>
              </a:rPr>
              <a:t>TACATDP: YEAR 2025 GEOGRAPHICAL DISTRIBUTION OF FINANCING OUTREACH</a:t>
            </a:r>
            <a:endParaRPr kumimoji="0" lang="en-KE" sz="2000" b="1" i="0" u="none" strike="noStrike" kern="1200" cap="none" spc="0" normalizeH="0" baseline="0" noProof="0" dirty="0">
              <a:ln>
                <a:noFill/>
              </a:ln>
              <a:solidFill>
                <a:schemeClr val="bg1"/>
              </a:solidFill>
              <a:effectLst/>
              <a:uLnTx/>
              <a:uFillTx/>
              <a:latin typeface="Times New Roman" panose="02020603050405020304" pitchFamily="18" charset="0"/>
              <a:ea typeface="Helvetica Neue" panose="02000503000000020004" pitchFamily="2"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9119492F-FD42-04EC-464B-BD5C328297E5}"/>
              </a:ext>
            </a:extLst>
          </p:cNvPr>
          <p:cNvGraphicFramePr>
            <a:graphicFrameLocks noChangeAspect="1"/>
          </p:cNvGraphicFramePr>
          <p:nvPr>
            <p:extLst>
              <p:ext uri="{D42A27DB-BD31-4B8C-83A1-F6EECF244321}">
                <p14:modId xmlns:p14="http://schemas.microsoft.com/office/powerpoint/2010/main" val="3536583502"/>
              </p:ext>
            </p:extLst>
          </p:nvPr>
        </p:nvGraphicFramePr>
        <p:xfrm>
          <a:off x="195281" y="589500"/>
          <a:ext cx="7370440" cy="6162029"/>
        </p:xfrm>
        <a:graphic>
          <a:graphicData uri="http://schemas.openxmlformats.org/presentationml/2006/ole">
            <mc:AlternateContent xmlns:mc="http://schemas.openxmlformats.org/markup-compatibility/2006">
              <mc:Choice xmlns:v="urn:schemas-microsoft-com:vml" Requires="v">
                <p:oleObj name="Worksheet" r:id="rId4" imgW="5048402" imgH="4100362" progId="Excel.Sheet.12">
                  <p:embed/>
                </p:oleObj>
              </mc:Choice>
              <mc:Fallback>
                <p:oleObj name="Worksheet" r:id="rId4" imgW="5048402" imgH="4100362" progId="Excel.Sheet.12">
                  <p:embed/>
                  <p:pic>
                    <p:nvPicPr>
                      <p:cNvPr id="5" name="Object 4">
                        <a:extLst>
                          <a:ext uri="{FF2B5EF4-FFF2-40B4-BE49-F238E27FC236}">
                            <a16:creationId xmlns:a16="http://schemas.microsoft.com/office/drawing/2014/main" id="{C0F200DA-F8F0-9883-22F6-3770C924641F}"/>
                          </a:ext>
                        </a:extLst>
                      </p:cNvPr>
                      <p:cNvPicPr/>
                      <p:nvPr/>
                    </p:nvPicPr>
                    <p:blipFill>
                      <a:blip r:embed="rId5"/>
                      <a:stretch>
                        <a:fillRect/>
                      </a:stretch>
                    </p:blipFill>
                    <p:spPr>
                      <a:xfrm>
                        <a:off x="195281" y="589500"/>
                        <a:ext cx="7370440" cy="6162029"/>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3F14F5BB-3082-424F-44C1-75DD29EEC472}"/>
              </a:ext>
            </a:extLst>
          </p:cNvPr>
          <p:cNvPicPr>
            <a:picLocks noChangeAspect="1"/>
          </p:cNvPicPr>
          <p:nvPr/>
        </p:nvPicPr>
        <p:blipFill>
          <a:blip r:embed="rId6"/>
          <a:stretch>
            <a:fillRect/>
          </a:stretch>
        </p:blipFill>
        <p:spPr>
          <a:xfrm>
            <a:off x="10877266" y="-113367"/>
            <a:ext cx="1443614" cy="702867"/>
          </a:xfrm>
          <a:prstGeom prst="rect">
            <a:avLst/>
          </a:prstGeom>
        </p:spPr>
      </p:pic>
    </p:spTree>
    <p:extLst>
      <p:ext uri="{BB962C8B-B14F-4D97-AF65-F5344CB8AC3E}">
        <p14:creationId xmlns:p14="http://schemas.microsoft.com/office/powerpoint/2010/main" val="300185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51C6BEF2-FF35-0736-92CA-43B2F1A7DFBE}"/>
              </a:ext>
            </a:extLst>
          </p:cNvPr>
          <p:cNvSpPr txBox="1"/>
          <p:nvPr/>
        </p:nvSpPr>
        <p:spPr>
          <a:xfrm>
            <a:off x="1516047" y="-148258"/>
            <a:ext cx="8885253" cy="708079"/>
          </a:xfrm>
          <a:prstGeom prst="rect">
            <a:avLst/>
          </a:prstGeom>
          <a:noFill/>
        </p:spPr>
        <p:txBody>
          <a:bodyPr wrap="square" lIns="0" tIns="0" rIns="0" bIns="0" rtlCol="0" anchor="t">
            <a:spAutoFit/>
          </a:bodyPr>
          <a:lstStyle/>
          <a:p>
            <a:pPr marL="0" marR="0" lvl="0" indent="0" algn="l" defTabSz="914400" rtl="0" eaLnBrk="1" fontAlgn="auto" latinLnBrk="0" hangingPunct="1">
              <a:lnSpc>
                <a:spcPts val="6732"/>
              </a:lnSpc>
              <a:spcBef>
                <a:spcPts val="0"/>
              </a:spcBef>
              <a:spcAft>
                <a:spcPts val="0"/>
              </a:spcAft>
              <a:buClrTx/>
              <a:buSzTx/>
              <a:buFontTx/>
              <a:buNone/>
              <a:tabLst/>
              <a:defRPr/>
            </a:pPr>
            <a:r>
              <a:rPr kumimoji="0" lang="en-US" sz="2182" b="0" i="0" u="none" strike="noStrike" kern="1200" cap="none" spc="0" normalizeH="0" baseline="0" noProof="0" dirty="0">
                <a:ln>
                  <a:noFill/>
                </a:ln>
                <a:solidFill>
                  <a:srgbClr val="30302F"/>
                </a:solidFill>
                <a:effectLst/>
                <a:uLnTx/>
                <a:uFillTx/>
                <a:latin typeface="Arial" panose="020B0604020202020204" pitchFamily="34" charset="0"/>
                <a:ea typeface="Open Sans" panose="020B0606030504020204" pitchFamily="34" charset="0"/>
                <a:cs typeface="Arial" panose="020B0604020202020204" pitchFamily="34" charset="0"/>
              </a:rPr>
              <a:t>TACATDP </a:t>
            </a:r>
            <a:r>
              <a:rPr lang="en-US" sz="2182" dirty="0">
                <a:solidFill>
                  <a:srgbClr val="30302F"/>
                </a:solidFill>
                <a:latin typeface="Arial" panose="020B0604020202020204" pitchFamily="34" charset="0"/>
                <a:ea typeface="Open Sans" panose="020B0606030504020204" pitchFamily="34" charset="0"/>
                <a:cs typeface="Arial" panose="020B0604020202020204" pitchFamily="34" charset="0"/>
              </a:rPr>
              <a:t>Loans Disbursement per region as of 31</a:t>
            </a:r>
            <a:r>
              <a:rPr lang="en-US" sz="2182" baseline="30000" dirty="0">
                <a:solidFill>
                  <a:srgbClr val="30302F"/>
                </a:solidFill>
                <a:latin typeface="Arial" panose="020B0604020202020204" pitchFamily="34" charset="0"/>
                <a:ea typeface="Open Sans" panose="020B0606030504020204" pitchFamily="34" charset="0"/>
                <a:cs typeface="Arial" panose="020B0604020202020204" pitchFamily="34" charset="0"/>
              </a:rPr>
              <a:t>st</a:t>
            </a:r>
            <a:r>
              <a:rPr lang="en-US" sz="2182" dirty="0">
                <a:solidFill>
                  <a:srgbClr val="30302F"/>
                </a:solidFill>
                <a:latin typeface="Arial" panose="020B0604020202020204" pitchFamily="34" charset="0"/>
                <a:ea typeface="Open Sans" panose="020B0606030504020204" pitchFamily="34" charset="0"/>
                <a:cs typeface="Arial" panose="020B0604020202020204" pitchFamily="34" charset="0"/>
              </a:rPr>
              <a:t> December  2025 </a:t>
            </a:r>
            <a:endParaRPr kumimoji="0" lang="en-US" sz="2182" b="0" i="0" u="none" strike="noStrike" kern="1200" cap="none" spc="0" normalizeH="0" baseline="0" noProof="0" dirty="0">
              <a:ln>
                <a:noFill/>
              </a:ln>
              <a:solidFill>
                <a:srgbClr val="30302F"/>
              </a:solidFill>
              <a:effectLst/>
              <a:uLnTx/>
              <a:uFillTx/>
              <a:latin typeface="Arial" panose="020B0604020202020204" pitchFamily="34" charset="0"/>
              <a:ea typeface="Open Sans" panose="020B0606030504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50E53E3-C2F0-D541-4F62-0BE5C86A2151}"/>
              </a:ext>
            </a:extLst>
          </p:cNvPr>
          <p:cNvGrpSpPr/>
          <p:nvPr/>
        </p:nvGrpSpPr>
        <p:grpSpPr>
          <a:xfrm>
            <a:off x="155994" y="0"/>
            <a:ext cx="1130500" cy="460169"/>
            <a:chOff x="-2919615" y="2497174"/>
            <a:chExt cx="2003858" cy="1080000"/>
          </a:xfrm>
        </p:grpSpPr>
        <p:sp>
          <p:nvSpPr>
            <p:cNvPr id="19" name="Oval 18">
              <a:extLst>
                <a:ext uri="{FF2B5EF4-FFF2-40B4-BE49-F238E27FC236}">
                  <a16:creationId xmlns:a16="http://schemas.microsoft.com/office/drawing/2014/main" id="{6C5FB86D-2A76-5E3B-DF12-559E05793107}"/>
                </a:ext>
              </a:extLst>
            </p:cNvPr>
            <p:cNvSpPr/>
            <p:nvPr/>
          </p:nvSpPr>
          <p:spPr>
            <a:xfrm>
              <a:off x="-2919615" y="2715761"/>
              <a:ext cx="685800" cy="685800"/>
            </a:xfrm>
            <a:prstGeom prst="ellipse">
              <a:avLst/>
            </a:prstGeom>
            <a:solidFill>
              <a:srgbClr val="92D05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5" b="0" i="0" u="none" strike="noStrike" kern="1200" cap="none" spc="0" normalizeH="0" baseline="0" noProof="0">
                <a:ln>
                  <a:noFill/>
                </a:ln>
                <a:solidFill>
                  <a:prstClr val="white"/>
                </a:solidFill>
                <a:effectLst/>
                <a:uLnTx/>
                <a:uFillTx/>
                <a:latin typeface="Lato"/>
                <a:ea typeface="+mn-ea"/>
                <a:cs typeface="+mn-cs"/>
              </a:endParaRPr>
            </a:p>
          </p:txBody>
        </p:sp>
        <p:sp>
          <p:nvSpPr>
            <p:cNvPr id="20" name="Oval 19">
              <a:extLst>
                <a:ext uri="{FF2B5EF4-FFF2-40B4-BE49-F238E27FC236}">
                  <a16:creationId xmlns:a16="http://schemas.microsoft.com/office/drawing/2014/main" id="{407F53E1-61F1-627C-401A-32B9D7BB893C}"/>
                </a:ext>
              </a:extLst>
            </p:cNvPr>
            <p:cNvSpPr/>
            <p:nvPr/>
          </p:nvSpPr>
          <p:spPr>
            <a:xfrm>
              <a:off x="-2502949" y="2616000"/>
              <a:ext cx="864000" cy="864000"/>
            </a:xfrm>
            <a:prstGeom prst="ellipse">
              <a:avLst/>
            </a:prstGeom>
            <a:solidFill>
              <a:srgbClr val="1C8C4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5" b="0" i="0" u="none" strike="noStrike" kern="1200" cap="none" spc="0" normalizeH="0" baseline="0" noProof="0" dirty="0">
                <a:ln>
                  <a:noFill/>
                </a:ln>
                <a:solidFill>
                  <a:prstClr val="white"/>
                </a:solidFill>
                <a:effectLst/>
                <a:uLnTx/>
                <a:uFillTx/>
                <a:latin typeface="Lato"/>
                <a:ea typeface="+mn-ea"/>
                <a:cs typeface="+mn-cs"/>
              </a:endParaRPr>
            </a:p>
          </p:txBody>
        </p:sp>
        <p:sp>
          <p:nvSpPr>
            <p:cNvPr id="21" name="Oval 20">
              <a:extLst>
                <a:ext uri="{FF2B5EF4-FFF2-40B4-BE49-F238E27FC236}">
                  <a16:creationId xmlns:a16="http://schemas.microsoft.com/office/drawing/2014/main" id="{A7966203-1B5D-32CD-F550-06126677232B}"/>
                </a:ext>
              </a:extLst>
            </p:cNvPr>
            <p:cNvSpPr/>
            <p:nvPr/>
          </p:nvSpPr>
          <p:spPr>
            <a:xfrm>
              <a:off x="-1995757" y="2497174"/>
              <a:ext cx="1080000" cy="1080000"/>
            </a:xfrm>
            <a:prstGeom prst="ellipse">
              <a:avLst/>
            </a:prstGeom>
            <a:solidFill>
              <a:srgbClr val="15604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5" b="0" i="0" u="none" strike="noStrike" kern="1200" cap="none" spc="0" normalizeH="0" baseline="0" noProof="0" dirty="0">
                <a:ln>
                  <a:noFill/>
                </a:ln>
                <a:solidFill>
                  <a:prstClr val="white"/>
                </a:solidFill>
                <a:effectLst/>
                <a:uLnTx/>
                <a:uFillTx/>
                <a:latin typeface="Lato"/>
                <a:ea typeface="+mn-ea"/>
                <a:cs typeface="+mn-cs"/>
              </a:endParaRPr>
            </a:p>
          </p:txBody>
        </p:sp>
      </p:grpSp>
      <p:sp>
        <p:nvSpPr>
          <p:cNvPr id="2" name="TextBox 1">
            <a:extLst>
              <a:ext uri="{FF2B5EF4-FFF2-40B4-BE49-F238E27FC236}">
                <a16:creationId xmlns:a16="http://schemas.microsoft.com/office/drawing/2014/main" id="{2DF7D586-5E7A-29A8-B74B-CA05A27A6C91}"/>
              </a:ext>
            </a:extLst>
          </p:cNvPr>
          <p:cNvSpPr txBox="1"/>
          <p:nvPr/>
        </p:nvSpPr>
        <p:spPr>
          <a:xfrm>
            <a:off x="2819400" y="-424543"/>
            <a:ext cx="0" cy="0"/>
          </a:xfrm>
          <a:prstGeom prst="rect">
            <a:avLst/>
          </a:prstGeom>
        </p:spPr>
        <p:txBody>
          <a:bodyPr vert="horz" wrap="non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0302F"/>
              </a:solidFill>
              <a:effectLst/>
              <a:uLnTx/>
              <a:uFillTx/>
              <a:latin typeface="Lato"/>
              <a:ea typeface="+mn-ea"/>
              <a:cs typeface="+mn-cs"/>
            </a:endParaRPr>
          </a:p>
        </p:txBody>
      </p:sp>
      <p:sp>
        <p:nvSpPr>
          <p:cNvPr id="3" name="TextBox 2">
            <a:extLst>
              <a:ext uri="{FF2B5EF4-FFF2-40B4-BE49-F238E27FC236}">
                <a16:creationId xmlns:a16="http://schemas.microsoft.com/office/drawing/2014/main" id="{DFA75E9A-1570-31FF-6601-52F2477C5C74}"/>
              </a:ext>
            </a:extLst>
          </p:cNvPr>
          <p:cNvSpPr txBox="1"/>
          <p:nvPr/>
        </p:nvSpPr>
        <p:spPr>
          <a:xfrm>
            <a:off x="6019800" y="6749143"/>
            <a:ext cx="0" cy="0"/>
          </a:xfrm>
          <a:prstGeom prst="rect">
            <a:avLst/>
          </a:prstGeom>
        </p:spPr>
        <p:txBody>
          <a:bodyPr vert="horz" wrap="none" lIns="0" tIns="0" rIns="0" bIns="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0302F"/>
              </a:solidFill>
              <a:effectLst/>
              <a:uLnTx/>
              <a:uFillTx/>
              <a:latin typeface="Lato"/>
              <a:ea typeface="+mn-ea"/>
              <a:cs typeface="+mn-cs"/>
            </a:endParaRPr>
          </a:p>
        </p:txBody>
      </p:sp>
      <p:pic>
        <p:nvPicPr>
          <p:cNvPr id="4" name="Picture 3">
            <a:extLst>
              <a:ext uri="{FF2B5EF4-FFF2-40B4-BE49-F238E27FC236}">
                <a16:creationId xmlns:a16="http://schemas.microsoft.com/office/drawing/2014/main" id="{92243661-CA16-B51D-C36B-817FF2796A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25100" y="127280"/>
            <a:ext cx="1710906" cy="832109"/>
          </a:xfrm>
          <a:prstGeom prst="rect">
            <a:avLst/>
          </a:prstGeom>
        </p:spPr>
      </p:pic>
      <p:pic>
        <p:nvPicPr>
          <p:cNvPr id="10" name="Picture 9">
            <a:extLst>
              <a:ext uri="{FF2B5EF4-FFF2-40B4-BE49-F238E27FC236}">
                <a16:creationId xmlns:a16="http://schemas.microsoft.com/office/drawing/2014/main" id="{F68ABFE7-E64F-482C-B1C9-CD9B1A5B598D}"/>
              </a:ext>
            </a:extLst>
          </p:cNvPr>
          <p:cNvPicPr>
            <a:picLocks noChangeAspect="1"/>
          </p:cNvPicPr>
          <p:nvPr/>
        </p:nvPicPr>
        <p:blipFill rotWithShape="1">
          <a:blip r:embed="rId3"/>
          <a:srcRect l="1794"/>
          <a:stretch/>
        </p:blipFill>
        <p:spPr>
          <a:xfrm>
            <a:off x="6096000" y="1015999"/>
            <a:ext cx="5862545" cy="5337061"/>
          </a:xfrm>
          <a:prstGeom prst="rect">
            <a:avLst/>
          </a:prstGeom>
        </p:spPr>
      </p:pic>
      <p:graphicFrame>
        <p:nvGraphicFramePr>
          <p:cNvPr id="5" name="Table 4">
            <a:extLst>
              <a:ext uri="{FF2B5EF4-FFF2-40B4-BE49-F238E27FC236}">
                <a16:creationId xmlns:a16="http://schemas.microsoft.com/office/drawing/2014/main" id="{67357C4D-A201-63EE-080D-327865D26AA1}"/>
              </a:ext>
            </a:extLst>
          </p:cNvPr>
          <p:cNvGraphicFramePr>
            <a:graphicFrameLocks noGrp="1"/>
          </p:cNvGraphicFramePr>
          <p:nvPr>
            <p:extLst>
              <p:ext uri="{D42A27DB-BD31-4B8C-83A1-F6EECF244321}">
                <p14:modId xmlns:p14="http://schemas.microsoft.com/office/powerpoint/2010/main" val="8998484"/>
              </p:ext>
            </p:extLst>
          </p:nvPr>
        </p:nvGraphicFramePr>
        <p:xfrm>
          <a:off x="981847" y="959389"/>
          <a:ext cx="4881071" cy="5487301"/>
        </p:xfrm>
        <a:graphic>
          <a:graphicData uri="http://schemas.openxmlformats.org/drawingml/2006/table">
            <a:tbl>
              <a:tblPr>
                <a:tableStyleId>{5C22544A-7EE6-4342-B048-85BDC9FD1C3A}</a:tableStyleId>
              </a:tblPr>
              <a:tblGrid>
                <a:gridCol w="580725">
                  <a:extLst>
                    <a:ext uri="{9D8B030D-6E8A-4147-A177-3AD203B41FA5}">
                      <a16:colId xmlns:a16="http://schemas.microsoft.com/office/drawing/2014/main" val="3660233577"/>
                    </a:ext>
                  </a:extLst>
                </a:gridCol>
                <a:gridCol w="1042986">
                  <a:extLst>
                    <a:ext uri="{9D8B030D-6E8A-4147-A177-3AD203B41FA5}">
                      <a16:colId xmlns:a16="http://schemas.microsoft.com/office/drawing/2014/main" val="3381874098"/>
                    </a:ext>
                  </a:extLst>
                </a:gridCol>
                <a:gridCol w="1844899">
                  <a:extLst>
                    <a:ext uri="{9D8B030D-6E8A-4147-A177-3AD203B41FA5}">
                      <a16:colId xmlns:a16="http://schemas.microsoft.com/office/drawing/2014/main" val="517044768"/>
                    </a:ext>
                  </a:extLst>
                </a:gridCol>
                <a:gridCol w="1412461">
                  <a:extLst>
                    <a:ext uri="{9D8B030D-6E8A-4147-A177-3AD203B41FA5}">
                      <a16:colId xmlns:a16="http://schemas.microsoft.com/office/drawing/2014/main" val="3010961980"/>
                    </a:ext>
                  </a:extLst>
                </a:gridCol>
              </a:tblGrid>
              <a:tr h="229753">
                <a:tc gridSpan="4">
                  <a:txBody>
                    <a:bodyPr/>
                    <a:lstStyle/>
                    <a:p>
                      <a:pPr algn="ctr">
                        <a:lnSpc>
                          <a:spcPct val="115000"/>
                        </a:lnSpc>
                        <a:spcAft>
                          <a:spcPts val="800"/>
                        </a:spcAft>
                        <a:buNone/>
                      </a:pPr>
                      <a:r>
                        <a:rPr lang="en-US" sz="1400" b="1" kern="100" dirty="0">
                          <a:effectLst/>
                        </a:rPr>
                        <a:t>TACATDP LOANS DISBURSEMENT PER REGION </a:t>
                      </a:r>
                      <a:endParaRPr lang="en-GB" sz="1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2">
                        <a:lumMod val="60000"/>
                        <a:lumOff val="4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20179411"/>
                  </a:ext>
                </a:extLst>
              </a:tr>
              <a:tr h="395781">
                <a:tc>
                  <a:txBody>
                    <a:bodyPr/>
                    <a:lstStyle/>
                    <a:p>
                      <a:pPr>
                        <a:lnSpc>
                          <a:spcPct val="115000"/>
                        </a:lnSpc>
                        <a:spcAft>
                          <a:spcPts val="800"/>
                        </a:spcAft>
                        <a:buNone/>
                      </a:pPr>
                      <a:r>
                        <a:rPr lang="en-GB" sz="1200" b="1" kern="100" dirty="0">
                          <a:solidFill>
                            <a:schemeClr val="bg1"/>
                          </a:solidFill>
                          <a:effectLst/>
                        </a:rPr>
                        <a:t> S/N </a:t>
                      </a:r>
                      <a:endParaRPr lang="en-GB"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200" b="1" kern="100" dirty="0">
                          <a:solidFill>
                            <a:schemeClr val="bg1"/>
                          </a:solidFill>
                          <a:effectLst/>
                        </a:rPr>
                        <a:t> REGION </a:t>
                      </a:r>
                      <a:endParaRPr lang="en-GB"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200" b="1" kern="100" dirty="0">
                          <a:solidFill>
                            <a:schemeClr val="bg1"/>
                          </a:solidFill>
                          <a:effectLst/>
                        </a:rPr>
                        <a:t> AMOUNT IN TZS </a:t>
                      </a:r>
                      <a:endParaRPr lang="en-GB"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US"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a:t>
                      </a:r>
                      <a:r>
                        <a:rPr lang="en-GB"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UMBER OF DIRECT BORROWERS</a:t>
                      </a:r>
                    </a:p>
                  </a:txBody>
                  <a:tcPr marL="0" marR="0" marT="0" marB="0">
                    <a:solidFill>
                      <a:schemeClr val="accent1">
                        <a:lumMod val="60000"/>
                        <a:lumOff val="40000"/>
                      </a:schemeClr>
                    </a:solidFill>
                  </a:tcPr>
                </a:tc>
                <a:extLst>
                  <a:ext uri="{0D108BD9-81ED-4DB2-BD59-A6C34878D82A}">
                    <a16:rowId xmlns:a16="http://schemas.microsoft.com/office/drawing/2014/main" val="3422005561"/>
                  </a:ext>
                </a:extLst>
              </a:tr>
              <a:tr h="175105">
                <a:tc>
                  <a:txBody>
                    <a:bodyPr/>
                    <a:lstStyle/>
                    <a:p>
                      <a:pPr>
                        <a:lnSpc>
                          <a:spcPct val="115000"/>
                        </a:lnSpc>
                        <a:spcAft>
                          <a:spcPts val="800"/>
                        </a:spcAft>
                        <a:buNone/>
                      </a:pPr>
                      <a:r>
                        <a:rPr lang="en-GB" sz="1000" kern="100" dirty="0">
                          <a:effectLst/>
                        </a:rPr>
                        <a:t>             1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KATAVI</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2,668,000,000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7</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2311882752"/>
                  </a:ext>
                </a:extLst>
              </a:tr>
              <a:tr h="175105">
                <a:tc>
                  <a:txBody>
                    <a:bodyPr/>
                    <a:lstStyle/>
                    <a:p>
                      <a:pPr>
                        <a:lnSpc>
                          <a:spcPct val="115000"/>
                        </a:lnSpc>
                        <a:spcAft>
                          <a:spcPts val="800"/>
                        </a:spcAft>
                        <a:buNone/>
                      </a:pPr>
                      <a:r>
                        <a:rPr lang="en-GB" sz="1000" kern="100" dirty="0">
                          <a:effectLst/>
                        </a:rPr>
                        <a:t>             2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NJOMBE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1,243,504,000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251</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771336984"/>
                  </a:ext>
                </a:extLst>
              </a:tr>
              <a:tr h="233070">
                <a:tc>
                  <a:txBody>
                    <a:bodyPr/>
                    <a:lstStyle/>
                    <a:p>
                      <a:pPr>
                        <a:lnSpc>
                          <a:spcPct val="115000"/>
                        </a:lnSpc>
                        <a:spcAft>
                          <a:spcPts val="800"/>
                        </a:spcAft>
                        <a:buNone/>
                      </a:pPr>
                      <a:r>
                        <a:rPr lang="en-GB" sz="1000" kern="100">
                          <a:effectLst/>
                        </a:rPr>
                        <a:t>             3 </a:t>
                      </a:r>
                      <a:endParaRPr lang="en-GB" sz="1000" kern="10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MBEYA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752,208,333</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52</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2282458296"/>
                  </a:ext>
                </a:extLst>
              </a:tr>
              <a:tr h="175105">
                <a:tc>
                  <a:txBody>
                    <a:bodyPr/>
                    <a:lstStyle/>
                    <a:p>
                      <a:pPr>
                        <a:lnSpc>
                          <a:spcPct val="115000"/>
                        </a:lnSpc>
                        <a:spcAft>
                          <a:spcPts val="800"/>
                        </a:spcAft>
                        <a:buNone/>
                      </a:pPr>
                      <a:r>
                        <a:rPr lang="en-GB" sz="1000" kern="100" dirty="0">
                          <a:effectLst/>
                        </a:rPr>
                        <a:t>             4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SONGWE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7,364,000,000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a:effectLst/>
                        </a:rPr>
                        <a:t>      8</a:t>
                      </a:r>
                      <a:endParaRPr lang="en-GB" sz="10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2501110616"/>
                  </a:ext>
                </a:extLst>
              </a:tr>
              <a:tr h="175105">
                <a:tc>
                  <a:txBody>
                    <a:bodyPr/>
                    <a:lstStyle/>
                    <a:p>
                      <a:pPr>
                        <a:lnSpc>
                          <a:spcPct val="115000"/>
                        </a:lnSpc>
                        <a:spcAft>
                          <a:spcPts val="800"/>
                        </a:spcAft>
                        <a:buNone/>
                      </a:pPr>
                      <a:r>
                        <a:rPr lang="en-GB" sz="1000" kern="100" dirty="0">
                          <a:effectLst/>
                        </a:rPr>
                        <a:t>             5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GEITA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163,000,000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7</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4248041601"/>
                  </a:ext>
                </a:extLst>
              </a:tr>
              <a:tr h="175105">
                <a:tc>
                  <a:txBody>
                    <a:bodyPr/>
                    <a:lstStyle/>
                    <a:p>
                      <a:pPr>
                        <a:lnSpc>
                          <a:spcPct val="115000"/>
                        </a:lnSpc>
                        <a:spcAft>
                          <a:spcPts val="800"/>
                        </a:spcAft>
                        <a:buNone/>
                      </a:pPr>
                      <a:r>
                        <a:rPr lang="en-GB" sz="1000" kern="100" dirty="0">
                          <a:effectLst/>
                        </a:rPr>
                        <a:t>             6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a:effectLst/>
                        </a:rPr>
                        <a:t> TABORA </a:t>
                      </a:r>
                      <a:endParaRPr lang="en-GB" sz="1000" kern="10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766,105,000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37</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2778357926"/>
                  </a:ext>
                </a:extLst>
              </a:tr>
              <a:tr h="175105">
                <a:tc>
                  <a:txBody>
                    <a:bodyPr/>
                    <a:lstStyle/>
                    <a:p>
                      <a:pPr>
                        <a:lnSpc>
                          <a:spcPct val="115000"/>
                        </a:lnSpc>
                        <a:spcAft>
                          <a:spcPts val="800"/>
                        </a:spcAft>
                        <a:buNone/>
                      </a:pPr>
                      <a:r>
                        <a:rPr lang="en-GB" sz="1000" kern="100" dirty="0">
                          <a:effectLst/>
                        </a:rPr>
                        <a:t>             7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SHINYANGA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1,025,000,000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10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3972173425"/>
                  </a:ext>
                </a:extLst>
              </a:tr>
              <a:tr h="175105">
                <a:tc>
                  <a:txBody>
                    <a:bodyPr/>
                    <a:lstStyle/>
                    <a:p>
                      <a:pPr>
                        <a:lnSpc>
                          <a:spcPct val="115000"/>
                        </a:lnSpc>
                        <a:spcAft>
                          <a:spcPts val="800"/>
                        </a:spcAft>
                        <a:buNone/>
                      </a:pPr>
                      <a:r>
                        <a:rPr lang="en-GB" sz="1000" kern="100" dirty="0">
                          <a:effectLst/>
                        </a:rPr>
                        <a:t>             8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KIGOMA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453,562,400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18</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3480075259"/>
                  </a:ext>
                </a:extLst>
              </a:tr>
              <a:tr h="210325">
                <a:tc>
                  <a:txBody>
                    <a:bodyPr/>
                    <a:lstStyle/>
                    <a:p>
                      <a:pPr>
                        <a:lnSpc>
                          <a:spcPct val="115000"/>
                        </a:lnSpc>
                        <a:spcAft>
                          <a:spcPts val="800"/>
                        </a:spcAft>
                        <a:buNone/>
                      </a:pPr>
                      <a:r>
                        <a:rPr lang="en-GB" sz="1000" kern="100" dirty="0">
                          <a:effectLst/>
                        </a:rPr>
                        <a:t>             9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SIMIYU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534,450,000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8</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1610241409"/>
                  </a:ext>
                </a:extLst>
              </a:tr>
              <a:tr h="175105">
                <a:tc>
                  <a:txBody>
                    <a:bodyPr/>
                    <a:lstStyle/>
                    <a:p>
                      <a:pPr>
                        <a:lnSpc>
                          <a:spcPct val="115000"/>
                        </a:lnSpc>
                        <a:spcAft>
                          <a:spcPts val="800"/>
                        </a:spcAft>
                        <a:buNone/>
                      </a:pPr>
                      <a:r>
                        <a:rPr lang="en-GB" sz="1000" kern="100" dirty="0">
                          <a:effectLst/>
                        </a:rPr>
                        <a:t>           10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a:effectLst/>
                        </a:rPr>
                        <a:t> KAGERA </a:t>
                      </a:r>
                      <a:endParaRPr lang="en-GB" sz="1000" kern="10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1,493,500,000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45</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2194958555"/>
                  </a:ext>
                </a:extLst>
              </a:tr>
              <a:tr h="175105">
                <a:tc>
                  <a:txBody>
                    <a:bodyPr/>
                    <a:lstStyle/>
                    <a:p>
                      <a:pPr>
                        <a:lnSpc>
                          <a:spcPct val="115000"/>
                        </a:lnSpc>
                        <a:spcAft>
                          <a:spcPts val="800"/>
                        </a:spcAft>
                        <a:buNone/>
                      </a:pPr>
                      <a:r>
                        <a:rPr lang="en-GB" sz="1000" kern="100" dirty="0">
                          <a:effectLst/>
                        </a:rPr>
                        <a:t>           11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MWANZA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a:effectLst/>
                        </a:rPr>
                        <a:t>                             555,940,000 </a:t>
                      </a:r>
                      <a:endParaRPr lang="en-GB" sz="1000" kern="10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16</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3777833338"/>
                  </a:ext>
                </a:extLst>
              </a:tr>
              <a:tr h="175105">
                <a:tc>
                  <a:txBody>
                    <a:bodyPr/>
                    <a:lstStyle/>
                    <a:p>
                      <a:pPr>
                        <a:lnSpc>
                          <a:spcPct val="115000"/>
                        </a:lnSpc>
                        <a:spcAft>
                          <a:spcPts val="800"/>
                        </a:spcAft>
                        <a:buNone/>
                      </a:pPr>
                      <a:r>
                        <a:rPr lang="en-GB" sz="1000" kern="100" dirty="0">
                          <a:effectLst/>
                        </a:rPr>
                        <a:t>           12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MARA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100,000,000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6</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561726264"/>
                  </a:ext>
                </a:extLst>
              </a:tr>
              <a:tr h="352947">
                <a:tc>
                  <a:txBody>
                    <a:bodyPr/>
                    <a:lstStyle/>
                    <a:p>
                      <a:pPr>
                        <a:lnSpc>
                          <a:spcPct val="115000"/>
                        </a:lnSpc>
                        <a:spcAft>
                          <a:spcPts val="800"/>
                        </a:spcAft>
                        <a:buNone/>
                      </a:pPr>
                      <a:r>
                        <a:rPr lang="en-GB" sz="1000" kern="100" dirty="0">
                          <a:effectLst/>
                        </a:rPr>
                        <a:t>           13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DAR ES </a:t>
                      </a:r>
                      <a:r>
                        <a:rPr lang="en-GB" sz="1000" kern="100" dirty="0" err="1">
                          <a:effectLst/>
                        </a:rPr>
                        <a:t>ES</a:t>
                      </a:r>
                      <a:r>
                        <a:rPr lang="en-GB" sz="1000" kern="100" dirty="0">
                          <a:effectLst/>
                        </a:rPr>
                        <a:t> SALAAM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4,565,000,000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45</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3189844482"/>
                  </a:ext>
                </a:extLst>
              </a:tr>
              <a:tr h="175105">
                <a:tc>
                  <a:txBody>
                    <a:bodyPr/>
                    <a:lstStyle/>
                    <a:p>
                      <a:pPr>
                        <a:lnSpc>
                          <a:spcPct val="115000"/>
                        </a:lnSpc>
                        <a:spcAft>
                          <a:spcPts val="800"/>
                        </a:spcAft>
                        <a:buNone/>
                      </a:pPr>
                      <a:r>
                        <a:rPr lang="en-GB" sz="1000" kern="100" dirty="0">
                          <a:effectLst/>
                        </a:rPr>
                        <a:t>           14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ZANZIBAR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45,000,000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3</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1443086482"/>
                  </a:ext>
                </a:extLst>
              </a:tr>
              <a:tr h="175105">
                <a:tc>
                  <a:txBody>
                    <a:bodyPr/>
                    <a:lstStyle/>
                    <a:p>
                      <a:pPr>
                        <a:lnSpc>
                          <a:spcPct val="115000"/>
                        </a:lnSpc>
                        <a:spcAft>
                          <a:spcPts val="800"/>
                        </a:spcAft>
                        <a:buNone/>
                      </a:pPr>
                      <a:r>
                        <a:rPr lang="en-GB" sz="1000" kern="100" dirty="0">
                          <a:effectLst/>
                        </a:rPr>
                        <a:t>           15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COASTAL</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481,481,000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47</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124474860"/>
                  </a:ext>
                </a:extLst>
              </a:tr>
              <a:tr h="175105">
                <a:tc>
                  <a:txBody>
                    <a:bodyPr/>
                    <a:lstStyle/>
                    <a:p>
                      <a:pPr>
                        <a:lnSpc>
                          <a:spcPct val="115000"/>
                        </a:lnSpc>
                        <a:spcAft>
                          <a:spcPts val="800"/>
                        </a:spcAft>
                        <a:buNone/>
                      </a:pPr>
                      <a:r>
                        <a:rPr lang="en-GB" sz="1000" kern="100" dirty="0">
                          <a:effectLst/>
                        </a:rPr>
                        <a:t>           16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MOROGORO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303,000,000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31</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2340443649"/>
                  </a:ext>
                </a:extLst>
              </a:tr>
              <a:tr h="175105">
                <a:tc>
                  <a:txBody>
                    <a:bodyPr/>
                    <a:lstStyle/>
                    <a:p>
                      <a:pPr>
                        <a:lnSpc>
                          <a:spcPct val="115000"/>
                        </a:lnSpc>
                        <a:spcAft>
                          <a:spcPts val="800"/>
                        </a:spcAft>
                        <a:buNone/>
                      </a:pPr>
                      <a:r>
                        <a:rPr lang="en-GB" sz="1000" kern="100" dirty="0">
                          <a:effectLst/>
                        </a:rPr>
                        <a:t>           17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IRINGA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245,890,000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51</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2222452440"/>
                  </a:ext>
                </a:extLst>
              </a:tr>
              <a:tr h="175105">
                <a:tc>
                  <a:txBody>
                    <a:bodyPr/>
                    <a:lstStyle/>
                    <a:p>
                      <a:pPr>
                        <a:lnSpc>
                          <a:spcPct val="115000"/>
                        </a:lnSpc>
                        <a:spcAft>
                          <a:spcPts val="800"/>
                        </a:spcAft>
                        <a:buNone/>
                      </a:pPr>
                      <a:r>
                        <a:rPr lang="en-GB" sz="1000" kern="100" dirty="0">
                          <a:effectLst/>
                        </a:rPr>
                        <a:t>           18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DODOMA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60,582,000,060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22</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1046916663"/>
                  </a:ext>
                </a:extLst>
              </a:tr>
              <a:tr h="175105">
                <a:tc>
                  <a:txBody>
                    <a:bodyPr/>
                    <a:lstStyle/>
                    <a:p>
                      <a:pPr>
                        <a:lnSpc>
                          <a:spcPct val="115000"/>
                        </a:lnSpc>
                        <a:spcAft>
                          <a:spcPts val="800"/>
                        </a:spcAft>
                        <a:buNone/>
                      </a:pPr>
                      <a:r>
                        <a:rPr lang="en-US" sz="1000" kern="100" dirty="0">
                          <a:effectLst/>
                        </a:rPr>
                        <a:t>           19</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US" sz="1000" kern="100" dirty="0">
                          <a:effectLst/>
                        </a:rPr>
                        <a:t> SINGIDA</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US" sz="1000" kern="100" dirty="0">
                          <a:effectLst/>
                        </a:rPr>
                        <a:t>                            127,890,000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US" sz="1000" kern="100" dirty="0">
                          <a:effectLst/>
                        </a:rPr>
                        <a:t>     5</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4093723999"/>
                  </a:ext>
                </a:extLst>
              </a:tr>
              <a:tr h="175105">
                <a:tc>
                  <a:txBody>
                    <a:bodyPr/>
                    <a:lstStyle/>
                    <a:p>
                      <a:pPr>
                        <a:lnSpc>
                          <a:spcPct val="115000"/>
                        </a:lnSpc>
                        <a:spcAft>
                          <a:spcPts val="800"/>
                        </a:spcAft>
                        <a:buNone/>
                      </a:pPr>
                      <a:r>
                        <a:rPr lang="en-GB" sz="1000" kern="100" dirty="0">
                          <a:effectLst/>
                        </a:rPr>
                        <a:t>           20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ARUSHA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1,578,200,000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19</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4080543697"/>
                  </a:ext>
                </a:extLst>
              </a:tr>
              <a:tr h="175105">
                <a:tc>
                  <a:txBody>
                    <a:bodyPr/>
                    <a:lstStyle/>
                    <a:p>
                      <a:pPr>
                        <a:lnSpc>
                          <a:spcPct val="115000"/>
                        </a:lnSpc>
                        <a:spcAft>
                          <a:spcPts val="800"/>
                        </a:spcAft>
                        <a:buNone/>
                      </a:pPr>
                      <a:r>
                        <a:rPr lang="en-GB" sz="1000" kern="100" dirty="0">
                          <a:effectLst/>
                        </a:rPr>
                        <a:t>           21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KILIMANJARO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3,230,000,000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17</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208949434"/>
                  </a:ext>
                </a:extLst>
              </a:tr>
              <a:tr h="175105">
                <a:tc>
                  <a:txBody>
                    <a:bodyPr/>
                    <a:lstStyle/>
                    <a:p>
                      <a:pPr>
                        <a:lnSpc>
                          <a:spcPct val="115000"/>
                        </a:lnSpc>
                        <a:spcAft>
                          <a:spcPts val="800"/>
                        </a:spcAft>
                        <a:buNone/>
                      </a:pPr>
                      <a:r>
                        <a:rPr lang="en-GB" sz="1000" kern="100" dirty="0">
                          <a:effectLst/>
                        </a:rPr>
                        <a:t>           22</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MANYARA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1,485,550,350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143</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1462857571"/>
                  </a:ext>
                </a:extLst>
              </a:tr>
              <a:tr h="175105">
                <a:tc>
                  <a:txBody>
                    <a:bodyPr/>
                    <a:lstStyle/>
                    <a:p>
                      <a:pPr>
                        <a:lnSpc>
                          <a:spcPct val="115000"/>
                        </a:lnSpc>
                        <a:spcAft>
                          <a:spcPts val="800"/>
                        </a:spcAft>
                        <a:buNone/>
                      </a:pPr>
                      <a:r>
                        <a:rPr lang="en-GB" sz="1000" kern="100" dirty="0">
                          <a:effectLst/>
                        </a:rPr>
                        <a:t>           23</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TANGA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83,500,000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5</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2454748397"/>
                  </a:ext>
                </a:extLst>
              </a:tr>
              <a:tr h="184448">
                <a:tc>
                  <a:txBody>
                    <a:bodyPr/>
                    <a:lstStyle/>
                    <a:p>
                      <a:pPr>
                        <a:lnSpc>
                          <a:spcPct val="115000"/>
                        </a:lnSpc>
                        <a:spcAft>
                          <a:spcPts val="800"/>
                        </a:spcAft>
                        <a:buNone/>
                      </a:pPr>
                      <a:r>
                        <a:rPr lang="en-GB" sz="1000" kern="100" dirty="0">
                          <a:effectLst/>
                        </a:rPr>
                        <a:t>           24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GB" sz="1000" kern="100" dirty="0">
                          <a:effectLst/>
                        </a:rPr>
                        <a:t> RUVUMA </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GB" sz="1000" kern="100" dirty="0">
                          <a:effectLst/>
                        </a:rPr>
                        <a:t>                        5,000,000,000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GB" sz="1000" kern="100" dirty="0">
                          <a:effectLst/>
                        </a:rPr>
                        <a:t>   46</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2156363512"/>
                  </a:ext>
                </a:extLst>
              </a:tr>
              <a:tr h="181225">
                <a:tc>
                  <a:txBody>
                    <a:bodyPr/>
                    <a:lstStyle/>
                    <a:p>
                      <a:pPr>
                        <a:lnSpc>
                          <a:spcPct val="115000"/>
                        </a:lnSpc>
                        <a:spcAft>
                          <a:spcPts val="800"/>
                        </a:spcAft>
                        <a:buNone/>
                      </a:pPr>
                      <a:r>
                        <a:rPr lang="en-US" sz="1000" kern="100" dirty="0">
                          <a:effectLst/>
                        </a:rPr>
                        <a:t>           25</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US" sz="1000" kern="100" dirty="0">
                          <a:effectLst/>
                        </a:rPr>
                        <a:t> MTWARA</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US" sz="1000" kern="100" dirty="0">
                          <a:effectLst/>
                        </a:rPr>
                        <a:t>                                4,000,000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US" sz="1000" kern="100" dirty="0">
                          <a:effectLst/>
                        </a:rPr>
                        <a:t>    1</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3877206914"/>
                  </a:ext>
                </a:extLst>
              </a:tr>
              <a:tr h="175105">
                <a:tc>
                  <a:txBody>
                    <a:bodyPr/>
                    <a:lstStyle/>
                    <a:p>
                      <a:pPr>
                        <a:lnSpc>
                          <a:spcPct val="115000"/>
                        </a:lnSpc>
                        <a:spcAft>
                          <a:spcPts val="800"/>
                        </a:spcAft>
                        <a:buNone/>
                      </a:pPr>
                      <a:r>
                        <a:rPr lang="en-US" sz="1000" kern="100" dirty="0">
                          <a:effectLst/>
                        </a:rPr>
                        <a:t>           26</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bg1">
                        <a:lumMod val="65000"/>
                      </a:schemeClr>
                    </a:solidFill>
                  </a:tcPr>
                </a:tc>
                <a:tc>
                  <a:txBody>
                    <a:bodyPr/>
                    <a:lstStyle/>
                    <a:p>
                      <a:pPr>
                        <a:lnSpc>
                          <a:spcPct val="115000"/>
                        </a:lnSpc>
                        <a:spcAft>
                          <a:spcPts val="800"/>
                        </a:spcAft>
                        <a:buNone/>
                      </a:pPr>
                      <a:r>
                        <a:rPr lang="en-US" sz="1000" kern="100" dirty="0">
                          <a:effectLst/>
                        </a:rPr>
                        <a:t>RUKWA</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6">
                        <a:lumMod val="40000"/>
                        <a:lumOff val="60000"/>
                      </a:schemeClr>
                    </a:solidFill>
                  </a:tcPr>
                </a:tc>
                <a:tc>
                  <a:txBody>
                    <a:bodyPr/>
                    <a:lstStyle/>
                    <a:p>
                      <a:pPr>
                        <a:lnSpc>
                          <a:spcPct val="115000"/>
                        </a:lnSpc>
                        <a:spcAft>
                          <a:spcPts val="800"/>
                        </a:spcAft>
                        <a:buNone/>
                      </a:pPr>
                      <a:r>
                        <a:rPr lang="en-US" sz="1000" kern="100" dirty="0">
                          <a:effectLst/>
                        </a:rPr>
                        <a:t>                           500,000,000</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080" marR="5080" marT="5080" marB="0" anchor="b">
                    <a:solidFill>
                      <a:schemeClr val="accent5">
                        <a:lumMod val="60000"/>
                        <a:lumOff val="40000"/>
                      </a:schemeClr>
                    </a:solidFill>
                  </a:tcPr>
                </a:tc>
                <a:tc>
                  <a:txBody>
                    <a:bodyPr/>
                    <a:lstStyle/>
                    <a:p>
                      <a:pPr>
                        <a:lnSpc>
                          <a:spcPct val="115000"/>
                        </a:lnSpc>
                        <a:spcAft>
                          <a:spcPts val="800"/>
                        </a:spcAft>
                        <a:buNone/>
                      </a:pPr>
                      <a:r>
                        <a:rPr lang="en-US" sz="1000" kern="100" dirty="0">
                          <a:effectLst/>
                        </a:rPr>
                        <a:t>     5</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solidFill>
                      <a:schemeClr val="accent1">
                        <a:lumMod val="60000"/>
                        <a:lumOff val="40000"/>
                      </a:schemeClr>
                    </a:solidFill>
                  </a:tcPr>
                </a:tc>
                <a:extLst>
                  <a:ext uri="{0D108BD9-81ED-4DB2-BD59-A6C34878D82A}">
                    <a16:rowId xmlns:a16="http://schemas.microsoft.com/office/drawing/2014/main" val="1650857166"/>
                  </a:ext>
                </a:extLst>
              </a:tr>
            </a:tbl>
          </a:graphicData>
        </a:graphic>
      </p:graphicFrame>
    </p:spTree>
    <p:extLst>
      <p:ext uri="{BB962C8B-B14F-4D97-AF65-F5344CB8AC3E}">
        <p14:creationId xmlns:p14="http://schemas.microsoft.com/office/powerpoint/2010/main" val="3472102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75080-ACAE-63BC-CF30-BCF0E4A2668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5FD5DFB-0F95-B99A-151A-042A250B4D80}"/>
              </a:ext>
            </a:extLst>
          </p:cNvPr>
          <p:cNvPicPr>
            <a:picLocks noChangeAspect="1"/>
          </p:cNvPicPr>
          <p:nvPr/>
        </p:nvPicPr>
        <p:blipFill>
          <a:blip r:embed="rId3"/>
          <a:stretch>
            <a:fillRect/>
          </a:stretch>
        </p:blipFill>
        <p:spPr>
          <a:xfrm>
            <a:off x="6010055" y="2696314"/>
            <a:ext cx="5944992" cy="3830815"/>
          </a:xfrm>
          <a:prstGeom prst="rect">
            <a:avLst/>
          </a:prstGeom>
        </p:spPr>
      </p:pic>
      <p:pic>
        <p:nvPicPr>
          <p:cNvPr id="7" name="Picture 6">
            <a:extLst>
              <a:ext uri="{FF2B5EF4-FFF2-40B4-BE49-F238E27FC236}">
                <a16:creationId xmlns:a16="http://schemas.microsoft.com/office/drawing/2014/main" id="{B8C014A1-6C45-E109-B387-F4812B1CC523}"/>
              </a:ext>
            </a:extLst>
          </p:cNvPr>
          <p:cNvPicPr>
            <a:picLocks noChangeAspect="1"/>
          </p:cNvPicPr>
          <p:nvPr/>
        </p:nvPicPr>
        <p:blipFill>
          <a:blip r:embed="rId4"/>
          <a:stretch>
            <a:fillRect/>
          </a:stretch>
        </p:blipFill>
        <p:spPr>
          <a:xfrm>
            <a:off x="0" y="3642938"/>
            <a:ext cx="2838824" cy="3138862"/>
          </a:xfrm>
          <a:prstGeom prst="rect">
            <a:avLst/>
          </a:prstGeom>
        </p:spPr>
      </p:pic>
      <p:sp>
        <p:nvSpPr>
          <p:cNvPr id="5" name="Rectangle 4">
            <a:extLst>
              <a:ext uri="{FF2B5EF4-FFF2-40B4-BE49-F238E27FC236}">
                <a16:creationId xmlns:a16="http://schemas.microsoft.com/office/drawing/2014/main" id="{CCD304F3-EC66-515F-8C88-1EECFCE5B225}"/>
              </a:ext>
            </a:extLst>
          </p:cNvPr>
          <p:cNvSpPr/>
          <p:nvPr/>
        </p:nvSpPr>
        <p:spPr>
          <a:xfrm>
            <a:off x="39731" y="21771"/>
            <a:ext cx="10782758" cy="1069987"/>
          </a:xfrm>
          <a:prstGeom prst="rect">
            <a:avLst/>
          </a:prstGeom>
          <a:blipFill dpi="0" rotWithShape="1">
            <a:blip r:embed="rId5"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7">
            <a:extLst>
              <a:ext uri="{FF2B5EF4-FFF2-40B4-BE49-F238E27FC236}">
                <a16:creationId xmlns:a16="http://schemas.microsoft.com/office/drawing/2014/main" id="{4EFE5924-CD61-6BA5-51C4-0FB316AFF1AE}"/>
              </a:ext>
            </a:extLst>
          </p:cNvPr>
          <p:cNvSpPr/>
          <p:nvPr/>
        </p:nvSpPr>
        <p:spPr>
          <a:xfrm>
            <a:off x="3048" y="6564185"/>
            <a:ext cx="12188953" cy="217615"/>
          </a:xfrm>
          <a:prstGeom prst="rect">
            <a:avLst/>
          </a:prstGeom>
          <a:blipFill dpi="0" rotWithShape="1">
            <a:blip r:embed="rId5"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62DDDA3C-9FFD-079D-CEC5-C01C72F90500}"/>
              </a:ext>
            </a:extLst>
          </p:cNvPr>
          <p:cNvSpPr/>
          <p:nvPr/>
        </p:nvSpPr>
        <p:spPr>
          <a:xfrm>
            <a:off x="81567" y="137651"/>
            <a:ext cx="10740922" cy="523220"/>
          </a:xfrm>
          <a:prstGeom prst="rect">
            <a:avLst/>
          </a:prstGeom>
        </p:spPr>
        <p:txBody>
          <a:bodyPr wrap="square">
            <a:spAutoFit/>
          </a:bodyPr>
          <a:lstStyle/>
          <a:p>
            <a:r>
              <a:rPr lang="en-US"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TACATDP </a:t>
            </a:r>
            <a:r>
              <a:rPr lang="en-US" sz="28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impacts in the fields through concessional financing support</a:t>
            </a:r>
            <a:endParaRPr kumimoji="0" lang="en-TZ" sz="2800" i="1"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DC39927D-4AE1-ABA3-9C1D-8212E8B0B3BD}"/>
              </a:ext>
            </a:extLst>
          </p:cNvPr>
          <p:cNvPicPr>
            <a:picLocks noChangeAspect="1"/>
          </p:cNvPicPr>
          <p:nvPr/>
        </p:nvPicPr>
        <p:blipFill>
          <a:blip r:embed="rId6"/>
          <a:stretch>
            <a:fillRect/>
          </a:stretch>
        </p:blipFill>
        <p:spPr>
          <a:xfrm>
            <a:off x="81566" y="1128814"/>
            <a:ext cx="7161916" cy="3100052"/>
          </a:xfrm>
          <a:prstGeom prst="rect">
            <a:avLst/>
          </a:prstGeom>
        </p:spPr>
      </p:pic>
      <p:pic>
        <p:nvPicPr>
          <p:cNvPr id="20" name="Picture 19">
            <a:extLst>
              <a:ext uri="{FF2B5EF4-FFF2-40B4-BE49-F238E27FC236}">
                <a16:creationId xmlns:a16="http://schemas.microsoft.com/office/drawing/2014/main" id="{5136A9C1-DF42-3D24-6353-E0ADCF1A9AD0}"/>
              </a:ext>
            </a:extLst>
          </p:cNvPr>
          <p:cNvPicPr>
            <a:picLocks noChangeAspect="1"/>
          </p:cNvPicPr>
          <p:nvPr/>
        </p:nvPicPr>
        <p:blipFill>
          <a:blip r:embed="rId7"/>
          <a:stretch>
            <a:fillRect/>
          </a:stretch>
        </p:blipFill>
        <p:spPr>
          <a:xfrm>
            <a:off x="10773635" y="-58044"/>
            <a:ext cx="1418365" cy="690574"/>
          </a:xfrm>
          <a:prstGeom prst="rect">
            <a:avLst/>
          </a:prstGeom>
        </p:spPr>
      </p:pic>
      <p:sp>
        <p:nvSpPr>
          <p:cNvPr id="6" name="TextBox 5">
            <a:extLst>
              <a:ext uri="{FF2B5EF4-FFF2-40B4-BE49-F238E27FC236}">
                <a16:creationId xmlns:a16="http://schemas.microsoft.com/office/drawing/2014/main" id="{E92DF3AC-F992-4B63-53A1-CFA6FD6E3815}"/>
              </a:ext>
            </a:extLst>
          </p:cNvPr>
          <p:cNvSpPr txBox="1"/>
          <p:nvPr/>
        </p:nvSpPr>
        <p:spPr>
          <a:xfrm>
            <a:off x="7243482" y="1171574"/>
            <a:ext cx="4665489" cy="1481980"/>
          </a:xfrm>
          <a:prstGeom prst="rect">
            <a:avLst/>
          </a:prstGeom>
          <a:blipFill dpi="0" rotWithShape="1">
            <a:blip r:embed="rId5" cstate="print"/>
            <a:srcRect/>
            <a:stretch>
              <a:fillRect/>
            </a:stretch>
          </a:blipFill>
        </p:spPr>
        <p:txBody>
          <a:bodyPr wrap="square" lIns="0" tIns="0" rIns="0" bIns="0" rtlCol="0"/>
          <a:lstStyle>
            <a:defPPr>
              <a:defRPr lang="en-US"/>
            </a:defPPr>
            <a:lvl1pPr marR="0" lvl="0" indent="0" defTabSz="609630" fontAlgn="auto">
              <a:lnSpc>
                <a:spcPct val="100000"/>
              </a:lnSpc>
              <a:spcBef>
                <a:spcPts val="0"/>
              </a:spcBef>
              <a:spcAft>
                <a:spcPts val="0"/>
              </a:spcAft>
              <a:buClrTx/>
              <a:buSzTx/>
              <a:buFontTx/>
              <a:buNone/>
              <a:tabLst/>
              <a:defRPr kumimoji="0" b="0" i="1" u="none" strike="noStrike" cap="none" spc="0" normalizeH="0" baseline="0">
                <a:ln>
                  <a:noFill/>
                </a:ln>
                <a:solidFill>
                  <a:schemeClr val="bg1"/>
                </a:solidFill>
                <a:effectLst/>
                <a:uLnTx/>
                <a:uFillTx/>
                <a:latin typeface="Times New Roman" panose="02020603050405020304" pitchFamily="18" charset="0"/>
                <a:ea typeface="Helvetica Neue" panose="02000503000000020004" pitchFamily="2" charset="0"/>
                <a:cs typeface="Times New Roman" panose="02020603050405020304" pitchFamily="18" charset="0"/>
              </a:defRPr>
            </a:lvl1pPr>
          </a:lstStyle>
          <a:p>
            <a:r>
              <a:rPr lang="en-US" dirty="0">
                <a:solidFill>
                  <a:srgbClr val="FFFFFF"/>
                </a:solidFill>
                <a:latin typeface="Helvetica Neue" panose="02000503000000020004" pitchFamily="2" charset="0"/>
                <a:cs typeface="Helvetica Neue" panose="02000503000000020004" pitchFamily="2" charset="0"/>
              </a:rPr>
              <a:t>Gender Action Plan and youth inclusion </a:t>
            </a:r>
            <a:r>
              <a:rPr lang="en-US" dirty="0"/>
              <a:t>remain one of key focus TACATDP, with women accounting for 58% of beneficiaries. The programme supports women-led enterprises and promotes gender-sensitive financial products. </a:t>
            </a:r>
            <a:endParaRPr lang="en-GB" dirty="0"/>
          </a:p>
        </p:txBody>
      </p:sp>
      <p:sp>
        <p:nvSpPr>
          <p:cNvPr id="13" name="TextBox 12">
            <a:extLst>
              <a:ext uri="{FF2B5EF4-FFF2-40B4-BE49-F238E27FC236}">
                <a16:creationId xmlns:a16="http://schemas.microsoft.com/office/drawing/2014/main" id="{A04237A0-0060-E7F8-30FA-1CB8BDA8B237}"/>
              </a:ext>
            </a:extLst>
          </p:cNvPr>
          <p:cNvSpPr txBox="1"/>
          <p:nvPr/>
        </p:nvSpPr>
        <p:spPr>
          <a:xfrm>
            <a:off x="2896313" y="4304146"/>
            <a:ext cx="2892612" cy="369332"/>
          </a:xfrm>
          <a:prstGeom prst="rect">
            <a:avLst/>
          </a:prstGeom>
          <a:blipFill dpi="0" rotWithShape="1">
            <a:blip r:embed="rId5" cstate="print"/>
            <a:srcRect/>
            <a:stretch>
              <a:fillRect/>
            </a:stretch>
          </a:blipFill>
        </p:spPr>
        <p:txBody>
          <a:bodyPr wrap="square" lIns="0" tIns="0" rIns="0" bIns="0" rtlCol="0"/>
          <a:lstStyle>
            <a:defPPr>
              <a:defRPr lang="en-US"/>
            </a:defPPr>
            <a:lvl1pPr marR="0" lvl="0" indent="0" defTabSz="609630" fontAlgn="auto">
              <a:lnSpc>
                <a:spcPct val="100000"/>
              </a:lnSpc>
              <a:spcBef>
                <a:spcPts val="0"/>
              </a:spcBef>
              <a:spcAft>
                <a:spcPts val="0"/>
              </a:spcAft>
              <a:buClrTx/>
              <a:buSzTx/>
              <a:buFontTx/>
              <a:buNone/>
              <a:tabLst/>
              <a:defRPr kumimoji="0" b="0" i="1" u="none" strike="noStrike" cap="none" spc="0" normalizeH="0" baseline="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latin typeface="Times New Roman" panose="02020603050405020304" pitchFamily="18" charset="0"/>
                <a:cs typeface="Times New Roman" panose="02020603050405020304" pitchFamily="18" charset="0"/>
              </a:rPr>
              <a:t>Women Primary producer </a:t>
            </a:r>
            <a:endParaRPr lang="en-GB"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8348FDF-F3F4-BFE5-AF69-4F1F007EA7E0}"/>
              </a:ext>
            </a:extLst>
          </p:cNvPr>
          <p:cNvSpPr txBox="1"/>
          <p:nvPr/>
        </p:nvSpPr>
        <p:spPr>
          <a:xfrm>
            <a:off x="2896313" y="4883924"/>
            <a:ext cx="2892613" cy="369333"/>
          </a:xfrm>
          <a:prstGeom prst="rect">
            <a:avLst/>
          </a:prstGeom>
          <a:blipFill dpi="0" rotWithShape="1">
            <a:blip r:embed="rId5" cstate="print"/>
            <a:srcRect/>
            <a:stretch>
              <a:fillRect/>
            </a:stretch>
          </a:blipFill>
        </p:spPr>
        <p:txBody>
          <a:bodyPr wrap="square" lIns="0" tIns="0" rIns="0" bIns="0" rtlCol="0"/>
          <a:lstStyle>
            <a:defPPr>
              <a:defRPr lang="en-US"/>
            </a:defPPr>
            <a:lvl1pPr marR="0" lvl="0" indent="0" defTabSz="609630" fontAlgn="auto">
              <a:lnSpc>
                <a:spcPct val="100000"/>
              </a:lnSpc>
              <a:spcBef>
                <a:spcPts val="0"/>
              </a:spcBef>
              <a:spcAft>
                <a:spcPts val="0"/>
              </a:spcAft>
              <a:buClrTx/>
              <a:buSzTx/>
              <a:buFontTx/>
              <a:buNone/>
              <a:tabLst/>
              <a:defRPr kumimoji="0" b="0" i="1" u="none" strike="noStrike" cap="none" spc="0" normalizeH="0" baseline="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latin typeface="Times New Roman" panose="02020603050405020304" pitchFamily="18" charset="0"/>
                <a:cs typeface="Times New Roman" panose="02020603050405020304" pitchFamily="18" charset="0"/>
              </a:rPr>
              <a:t>Women MSME Storage and aggregator</a:t>
            </a:r>
            <a:endParaRPr lang="en-GB"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E0BA20B-875B-B5BD-44E9-12488583483F}"/>
              </a:ext>
            </a:extLst>
          </p:cNvPr>
          <p:cNvSpPr txBox="1"/>
          <p:nvPr/>
        </p:nvSpPr>
        <p:spPr>
          <a:xfrm>
            <a:off x="2925481" y="5729186"/>
            <a:ext cx="2974009" cy="646331"/>
          </a:xfrm>
          <a:prstGeom prst="rect">
            <a:avLst/>
          </a:prstGeom>
          <a:blipFill dpi="0" rotWithShape="1">
            <a:blip r:embed="rId5" cstate="print"/>
            <a:srcRect/>
            <a:stretch>
              <a:fillRect/>
            </a:stretch>
          </a:blipFill>
        </p:spPr>
        <p:txBody>
          <a:bodyPr wrap="square" lIns="0" tIns="0" rIns="0" bIns="0" rtlCol="0"/>
          <a:lstStyle>
            <a:defPPr>
              <a:defRPr lang="en-US"/>
            </a:defPPr>
            <a:lvl1pPr marR="0" lvl="0" indent="0" defTabSz="609630" fontAlgn="auto">
              <a:lnSpc>
                <a:spcPct val="100000"/>
              </a:lnSpc>
              <a:spcBef>
                <a:spcPts val="0"/>
              </a:spcBef>
              <a:spcAft>
                <a:spcPts val="0"/>
              </a:spcAft>
              <a:buClrTx/>
              <a:buSzTx/>
              <a:buFontTx/>
              <a:buNone/>
              <a:tabLst/>
              <a:defRPr kumimoji="0" b="0" i="1" u="none" strike="noStrike" cap="none" spc="0" normalizeH="0" baseline="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latin typeface="Times New Roman" panose="02020603050405020304" pitchFamily="18" charset="0"/>
                <a:cs typeface="Times New Roman" panose="02020603050405020304" pitchFamily="18" charset="0"/>
              </a:rPr>
              <a:t>Women MSMEs  Agro-processing and Value Addition</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089044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6F992-588B-7DEB-7546-26A725CC1E5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091379C-5A2E-6E0F-0487-9A7CA7AD7FF3}"/>
              </a:ext>
            </a:extLst>
          </p:cNvPr>
          <p:cNvSpPr/>
          <p:nvPr/>
        </p:nvSpPr>
        <p:spPr>
          <a:xfrm>
            <a:off x="39731" y="21771"/>
            <a:ext cx="11869240" cy="1069987"/>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7">
            <a:extLst>
              <a:ext uri="{FF2B5EF4-FFF2-40B4-BE49-F238E27FC236}">
                <a16:creationId xmlns:a16="http://schemas.microsoft.com/office/drawing/2014/main" id="{5597E207-0503-0B9B-7CC4-198BA93F7F0F}"/>
              </a:ext>
            </a:extLst>
          </p:cNvPr>
          <p:cNvSpPr/>
          <p:nvPr/>
        </p:nvSpPr>
        <p:spPr>
          <a:xfrm>
            <a:off x="3048" y="6564185"/>
            <a:ext cx="12188953" cy="217615"/>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8A298C4E-16C2-D442-F080-0AF58D9F0063}"/>
              </a:ext>
            </a:extLst>
          </p:cNvPr>
          <p:cNvSpPr/>
          <p:nvPr/>
        </p:nvSpPr>
        <p:spPr>
          <a:xfrm>
            <a:off x="283029" y="137651"/>
            <a:ext cx="11299371" cy="523220"/>
          </a:xfrm>
          <a:prstGeom prst="rect">
            <a:avLst/>
          </a:prstGeom>
        </p:spPr>
        <p:txBody>
          <a:bodyPr wrap="square">
            <a:spAutoFit/>
          </a:bodyPr>
          <a:lstStyle/>
          <a:p>
            <a:r>
              <a:rPr lang="en-US" sz="28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TACATDP impacts various food crops </a:t>
            </a:r>
            <a:endParaRPr lang="en-TZ" sz="2800" i="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9" name="Picture 18">
            <a:extLst>
              <a:ext uri="{FF2B5EF4-FFF2-40B4-BE49-F238E27FC236}">
                <a16:creationId xmlns:a16="http://schemas.microsoft.com/office/drawing/2014/main" id="{B6F74682-E83C-4269-38AA-55BD17572F21}"/>
              </a:ext>
            </a:extLst>
          </p:cNvPr>
          <p:cNvPicPr>
            <a:picLocks noChangeAspect="1"/>
          </p:cNvPicPr>
          <p:nvPr/>
        </p:nvPicPr>
        <p:blipFill>
          <a:blip r:embed="rId4"/>
          <a:stretch>
            <a:fillRect/>
          </a:stretch>
        </p:blipFill>
        <p:spPr>
          <a:xfrm>
            <a:off x="10808287" y="137651"/>
            <a:ext cx="1383713" cy="673703"/>
          </a:xfrm>
          <a:prstGeom prst="rect">
            <a:avLst/>
          </a:prstGeom>
        </p:spPr>
      </p:pic>
      <p:pic>
        <p:nvPicPr>
          <p:cNvPr id="1026" name="Picture 2">
            <a:extLst>
              <a:ext uri="{FF2B5EF4-FFF2-40B4-BE49-F238E27FC236}">
                <a16:creationId xmlns:a16="http://schemas.microsoft.com/office/drawing/2014/main" id="{026156F9-A64A-285F-8223-39267AD69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85" y="1207638"/>
            <a:ext cx="6007015" cy="4726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DAB740-3F80-DBC9-D582-8165C4BE64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0079" y="1207638"/>
            <a:ext cx="5392203" cy="4726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9B7945-7F5A-F099-460D-D00B1B3E7662}"/>
              </a:ext>
            </a:extLst>
          </p:cNvPr>
          <p:cNvSpPr txBox="1"/>
          <p:nvPr/>
        </p:nvSpPr>
        <p:spPr>
          <a:xfrm>
            <a:off x="1834776" y="1667435"/>
            <a:ext cx="2342777" cy="369332"/>
          </a:xfrm>
          <a:prstGeom prst="rect">
            <a:avLst/>
          </a:prstGeom>
          <a:noFill/>
        </p:spPr>
        <p:txBody>
          <a:bodyPr wrap="square" rtlCol="0">
            <a:spAutoFit/>
          </a:bodyPr>
          <a:lstStyle/>
          <a:p>
            <a:r>
              <a:rPr lang="en-US" dirty="0">
                <a:solidFill>
                  <a:schemeClr val="bg1"/>
                </a:solidFill>
              </a:rPr>
              <a:t>Sunflower farmer</a:t>
            </a:r>
            <a:endParaRPr lang="en-GB" dirty="0">
              <a:solidFill>
                <a:schemeClr val="bg1"/>
              </a:solidFill>
            </a:endParaRPr>
          </a:p>
        </p:txBody>
      </p:sp>
      <p:sp>
        <p:nvSpPr>
          <p:cNvPr id="4" name="TextBox 3">
            <a:extLst>
              <a:ext uri="{FF2B5EF4-FFF2-40B4-BE49-F238E27FC236}">
                <a16:creationId xmlns:a16="http://schemas.microsoft.com/office/drawing/2014/main" id="{6E88136E-A8BA-E89F-A881-F86BC2C5C7BA}"/>
              </a:ext>
            </a:extLst>
          </p:cNvPr>
          <p:cNvSpPr txBox="1"/>
          <p:nvPr/>
        </p:nvSpPr>
        <p:spPr>
          <a:xfrm>
            <a:off x="7070165" y="1167994"/>
            <a:ext cx="3842871" cy="369332"/>
          </a:xfrm>
          <a:prstGeom prst="rect">
            <a:avLst/>
          </a:prstGeom>
          <a:noFill/>
        </p:spPr>
        <p:txBody>
          <a:bodyPr wrap="square" rtlCol="0">
            <a:spAutoFit/>
          </a:bodyPr>
          <a:lstStyle/>
          <a:p>
            <a:r>
              <a:rPr lang="en-US" dirty="0">
                <a:solidFill>
                  <a:schemeClr val="accent2">
                    <a:lumMod val="40000"/>
                    <a:lumOff val="60000"/>
                  </a:schemeClr>
                </a:solidFill>
              </a:rPr>
              <a:t>Avocado farmer</a:t>
            </a:r>
            <a:endParaRPr lang="en-GB" dirty="0">
              <a:solidFill>
                <a:schemeClr val="accent2">
                  <a:lumMod val="40000"/>
                  <a:lumOff val="60000"/>
                </a:schemeClr>
              </a:solidFill>
            </a:endParaRPr>
          </a:p>
        </p:txBody>
      </p:sp>
    </p:spTree>
    <p:extLst>
      <p:ext uri="{BB962C8B-B14F-4D97-AF65-F5344CB8AC3E}">
        <p14:creationId xmlns:p14="http://schemas.microsoft.com/office/powerpoint/2010/main" val="3836803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35C61-E2B0-3D84-96B8-AFA7207C096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E431B6A-6690-6441-FBC1-3DB41A08D11F}"/>
              </a:ext>
            </a:extLst>
          </p:cNvPr>
          <p:cNvSpPr/>
          <p:nvPr/>
        </p:nvSpPr>
        <p:spPr>
          <a:xfrm>
            <a:off x="39731" y="21771"/>
            <a:ext cx="11869240" cy="1069987"/>
          </a:xfrm>
          <a:prstGeom prst="rect">
            <a:avLst/>
          </a:prstGeom>
          <a:blipFill dpi="0" rotWithShape="1">
            <a:blip r:embed="rId3" cstate="print"/>
            <a:srcRect/>
            <a:stretch>
              <a:fillRect/>
            </a:stretch>
          </a:bli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KE" sz="1197" b="0" i="0" u="none" strike="noStrike" kern="1200" cap="none" spc="0" normalizeH="0" baseline="0" noProof="0">
              <a:ln>
                <a:noFill/>
              </a:ln>
              <a:solidFill>
                <a:srgbClr val="3F3F3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6606D357-0357-06D6-682E-DA772B9876B1}"/>
              </a:ext>
            </a:extLst>
          </p:cNvPr>
          <p:cNvSpPr/>
          <p:nvPr/>
        </p:nvSpPr>
        <p:spPr>
          <a:xfrm>
            <a:off x="283029" y="137651"/>
            <a:ext cx="11299371" cy="523220"/>
          </a:xfrm>
          <a:prstGeom prst="rect">
            <a:avLst/>
          </a:prstGeom>
        </p:spPr>
        <p:txBody>
          <a:bodyPr wrap="square">
            <a:spAutoFit/>
          </a:bodyPr>
          <a:lstStyle/>
          <a:p>
            <a:r>
              <a:rPr lang="en-US" sz="28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TACATDP impacts various segments and value chains </a:t>
            </a:r>
            <a:endParaRPr lang="en-TZ" sz="2800" i="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9" name="Picture 18">
            <a:extLst>
              <a:ext uri="{FF2B5EF4-FFF2-40B4-BE49-F238E27FC236}">
                <a16:creationId xmlns:a16="http://schemas.microsoft.com/office/drawing/2014/main" id="{A7338539-799F-4EFC-0BB9-91B2E4ECC669}"/>
              </a:ext>
            </a:extLst>
          </p:cNvPr>
          <p:cNvPicPr>
            <a:picLocks noChangeAspect="1"/>
          </p:cNvPicPr>
          <p:nvPr/>
        </p:nvPicPr>
        <p:blipFill>
          <a:blip r:embed="rId4"/>
          <a:stretch>
            <a:fillRect/>
          </a:stretch>
        </p:blipFill>
        <p:spPr>
          <a:xfrm>
            <a:off x="10808287" y="137651"/>
            <a:ext cx="1383713" cy="673703"/>
          </a:xfrm>
          <a:prstGeom prst="rect">
            <a:avLst/>
          </a:prstGeom>
        </p:spPr>
      </p:pic>
      <p:sp>
        <p:nvSpPr>
          <p:cNvPr id="2" name="TextBox 1">
            <a:extLst>
              <a:ext uri="{FF2B5EF4-FFF2-40B4-BE49-F238E27FC236}">
                <a16:creationId xmlns:a16="http://schemas.microsoft.com/office/drawing/2014/main" id="{0A1AA1B0-C1E7-F977-F00B-1F395337615C}"/>
              </a:ext>
            </a:extLst>
          </p:cNvPr>
          <p:cNvSpPr txBox="1"/>
          <p:nvPr/>
        </p:nvSpPr>
        <p:spPr>
          <a:xfrm>
            <a:off x="1834776" y="1667435"/>
            <a:ext cx="2342777" cy="369332"/>
          </a:xfrm>
          <a:prstGeom prst="rect">
            <a:avLst/>
          </a:prstGeom>
          <a:noFill/>
        </p:spPr>
        <p:txBody>
          <a:bodyPr wrap="square" rtlCol="0">
            <a:spAutoFit/>
          </a:bodyPr>
          <a:lstStyle/>
          <a:p>
            <a:r>
              <a:rPr lang="en-US" dirty="0">
                <a:solidFill>
                  <a:schemeClr val="bg1"/>
                </a:solidFill>
              </a:rPr>
              <a:t>Sunflower farmer</a:t>
            </a:r>
            <a:endParaRPr lang="en-GB" dirty="0">
              <a:solidFill>
                <a:schemeClr val="bg1"/>
              </a:solidFill>
            </a:endParaRPr>
          </a:p>
        </p:txBody>
      </p:sp>
      <p:pic>
        <p:nvPicPr>
          <p:cNvPr id="2054" name="Picture 6">
            <a:extLst>
              <a:ext uri="{FF2B5EF4-FFF2-40B4-BE49-F238E27FC236}">
                <a16:creationId xmlns:a16="http://schemas.microsoft.com/office/drawing/2014/main" id="{105F3951-C24F-0D2C-D9BF-2E074FF422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617" y="1207638"/>
            <a:ext cx="4881642" cy="52708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087977D-CDC7-4D64-51F9-92CDCBF4A9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074" y="1445095"/>
            <a:ext cx="3479487" cy="37412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86B48D75-147E-6508-E120-9DC78F72DF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2747" y="3429000"/>
            <a:ext cx="3924278" cy="293594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5B24BA43-1B5F-469D-8D07-F976987991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4156" y="1132111"/>
            <a:ext cx="3275430" cy="21836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990EEB-5866-1842-3627-BDBA72D8ED48}"/>
              </a:ext>
            </a:extLst>
          </p:cNvPr>
          <p:cNvSpPr txBox="1"/>
          <p:nvPr/>
        </p:nvSpPr>
        <p:spPr>
          <a:xfrm>
            <a:off x="402242" y="1298103"/>
            <a:ext cx="2342777" cy="369332"/>
          </a:xfrm>
          <a:prstGeom prst="rect">
            <a:avLst/>
          </a:prstGeom>
          <a:noFill/>
        </p:spPr>
        <p:txBody>
          <a:bodyPr wrap="square" rtlCol="0">
            <a:spAutoFit/>
          </a:bodyPr>
          <a:lstStyle/>
          <a:p>
            <a:r>
              <a:rPr lang="en-US" dirty="0"/>
              <a:t>Horticultural Farmers</a:t>
            </a:r>
            <a:endParaRPr lang="en-GB" dirty="0"/>
          </a:p>
        </p:txBody>
      </p:sp>
      <p:sp>
        <p:nvSpPr>
          <p:cNvPr id="6" name="TextBox 5">
            <a:extLst>
              <a:ext uri="{FF2B5EF4-FFF2-40B4-BE49-F238E27FC236}">
                <a16:creationId xmlns:a16="http://schemas.microsoft.com/office/drawing/2014/main" id="{4540AAB9-B8F7-B585-4C2D-61AC094BCDF8}"/>
              </a:ext>
            </a:extLst>
          </p:cNvPr>
          <p:cNvSpPr txBox="1"/>
          <p:nvPr/>
        </p:nvSpPr>
        <p:spPr>
          <a:xfrm>
            <a:off x="8540376" y="1725499"/>
            <a:ext cx="1816848" cy="369332"/>
          </a:xfrm>
          <a:prstGeom prst="rect">
            <a:avLst/>
          </a:prstGeom>
          <a:noFill/>
        </p:spPr>
        <p:txBody>
          <a:bodyPr wrap="square" rtlCol="0">
            <a:spAutoFit/>
          </a:bodyPr>
          <a:lstStyle/>
          <a:p>
            <a:r>
              <a:rPr lang="en-US" dirty="0"/>
              <a:t>Paddy farmer</a:t>
            </a:r>
            <a:endParaRPr lang="en-GB" dirty="0"/>
          </a:p>
        </p:txBody>
      </p:sp>
      <p:sp>
        <p:nvSpPr>
          <p:cNvPr id="7" name="TextBox 6">
            <a:extLst>
              <a:ext uri="{FF2B5EF4-FFF2-40B4-BE49-F238E27FC236}">
                <a16:creationId xmlns:a16="http://schemas.microsoft.com/office/drawing/2014/main" id="{FFC2AB1A-C28F-A64B-E75C-C9755F39E4CA}"/>
              </a:ext>
            </a:extLst>
          </p:cNvPr>
          <p:cNvSpPr txBox="1"/>
          <p:nvPr/>
        </p:nvSpPr>
        <p:spPr>
          <a:xfrm>
            <a:off x="5158017" y="1216512"/>
            <a:ext cx="1864658" cy="646331"/>
          </a:xfrm>
          <a:prstGeom prst="rect">
            <a:avLst/>
          </a:prstGeom>
          <a:noFill/>
        </p:spPr>
        <p:txBody>
          <a:bodyPr wrap="square" rtlCol="0">
            <a:spAutoFit/>
          </a:bodyPr>
          <a:lstStyle/>
          <a:p>
            <a:r>
              <a:rPr lang="en-US" dirty="0"/>
              <a:t>Mixed farming farmer</a:t>
            </a:r>
            <a:endParaRPr lang="en-GB" dirty="0"/>
          </a:p>
        </p:txBody>
      </p:sp>
      <p:sp>
        <p:nvSpPr>
          <p:cNvPr id="10" name="TextBox 9">
            <a:extLst>
              <a:ext uri="{FF2B5EF4-FFF2-40B4-BE49-F238E27FC236}">
                <a16:creationId xmlns:a16="http://schemas.microsoft.com/office/drawing/2014/main" id="{511732FA-0AB5-8C03-6D7C-EF52AB40D503}"/>
              </a:ext>
            </a:extLst>
          </p:cNvPr>
          <p:cNvSpPr txBox="1"/>
          <p:nvPr/>
        </p:nvSpPr>
        <p:spPr>
          <a:xfrm>
            <a:off x="5331012" y="3723341"/>
            <a:ext cx="1422400" cy="646331"/>
          </a:xfrm>
          <a:prstGeom prst="rect">
            <a:avLst/>
          </a:prstGeom>
          <a:noFill/>
        </p:spPr>
        <p:txBody>
          <a:bodyPr wrap="square" rtlCol="0">
            <a:spAutoFit/>
          </a:bodyPr>
          <a:lstStyle/>
          <a:p>
            <a:r>
              <a:rPr lang="en-US" dirty="0">
                <a:solidFill>
                  <a:schemeClr val="accent2">
                    <a:lumMod val="60000"/>
                    <a:lumOff val="40000"/>
                  </a:schemeClr>
                </a:solidFill>
              </a:rPr>
              <a:t>Maize harvesting</a:t>
            </a:r>
            <a:endParaRPr lang="en-GB" dirty="0">
              <a:solidFill>
                <a:schemeClr val="accent2">
                  <a:lumMod val="60000"/>
                  <a:lumOff val="40000"/>
                </a:schemeClr>
              </a:solidFill>
            </a:endParaRPr>
          </a:p>
        </p:txBody>
      </p:sp>
    </p:spTree>
    <p:extLst>
      <p:ext uri="{BB962C8B-B14F-4D97-AF65-F5344CB8AC3E}">
        <p14:creationId xmlns:p14="http://schemas.microsoft.com/office/powerpoint/2010/main" val="3185243040"/>
      </p:ext>
    </p:extLst>
  </p:cSld>
  <p:clrMapOvr>
    <a:masterClrMapping/>
  </p:clrMapOvr>
  <p:transition spd="slow">
    <p:push dir="u"/>
  </p:transition>
</p:sld>
</file>

<file path=ppt/theme/theme1.xml><?xml version="1.0" encoding="utf-8"?>
<a:theme xmlns:a="http://schemas.openxmlformats.org/drawingml/2006/main" name="1_Office Theme">
  <a:themeElements>
    <a:clrScheme name="energy">
      <a:dk1>
        <a:srgbClr val="3F3F3F"/>
      </a:dk1>
      <a:lt1>
        <a:srgbClr val="FFFFFF"/>
      </a:lt1>
      <a:dk2>
        <a:srgbClr val="313C41"/>
      </a:dk2>
      <a:lt2>
        <a:srgbClr val="FFFFFF"/>
      </a:lt2>
      <a:accent1>
        <a:srgbClr val="00BC22"/>
      </a:accent1>
      <a:accent2>
        <a:srgbClr val="00A820"/>
      </a:accent2>
      <a:accent3>
        <a:srgbClr val="00921C"/>
      </a:accent3>
      <a:accent4>
        <a:srgbClr val="007A17"/>
      </a:accent4>
      <a:accent5>
        <a:srgbClr val="006012"/>
      </a:accent5>
      <a:accent6>
        <a:srgbClr val="00420D"/>
      </a:accent6>
      <a:hlink>
        <a:srgbClr val="0563C1"/>
      </a:hlink>
      <a:folHlink>
        <a:srgbClr val="954F72"/>
      </a:folHlink>
    </a:clrScheme>
    <a:fontScheme name="Automotive">
      <a:majorFont>
        <a:latin typeface="Montserrat"/>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a3827a-47c8-4f8c-a659-2d3ed4e12798}" enabled="1" method="Privileged" siteId="{4fc60296-e19d-4bd4-8ea8-96cbf963ed25}" contentBits="2" removed="0"/>
</clbl:labelList>
</file>

<file path=docProps/app.xml><?xml version="1.0" encoding="utf-8"?>
<Properties xmlns="http://schemas.openxmlformats.org/officeDocument/2006/extended-properties" xmlns:vt="http://schemas.openxmlformats.org/officeDocument/2006/docPropsVTypes">
  <TotalTime>19930</TotalTime>
  <Words>569</Words>
  <Application>Microsoft Office PowerPoint</Application>
  <PresentationFormat>Widescreen</PresentationFormat>
  <Paragraphs>145</Paragraphs>
  <Slides>13</Slides>
  <Notes>9</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8" baseType="lpstr">
      <vt:lpstr>Aptos</vt:lpstr>
      <vt:lpstr>Aptos Display</vt:lpstr>
      <vt:lpstr>Arial</vt:lpstr>
      <vt:lpstr>Calibri</vt:lpstr>
      <vt:lpstr>Calibri Light</vt:lpstr>
      <vt:lpstr>Corbel</vt:lpstr>
      <vt:lpstr>Helvetica Neue</vt:lpstr>
      <vt:lpstr>Lato</vt:lpstr>
      <vt:lpstr>Montserrat</vt:lpstr>
      <vt:lpstr>Source Sans Pro</vt:lpstr>
      <vt:lpstr>Times New Roman</vt:lpstr>
      <vt:lpstr>1_Office Theme</vt:lpstr>
      <vt:lpstr>5_Office Theme</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Ramla Msuya</dc:creator>
  <cp:lastModifiedBy>Peter Christopher</cp:lastModifiedBy>
  <cp:revision>226</cp:revision>
  <dcterms:created xsi:type="dcterms:W3CDTF">2022-10-14T14:04:57Z</dcterms:created>
  <dcterms:modified xsi:type="dcterms:W3CDTF">2026-06-15T12:36:01Z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a3827a-47c8-4f8c-a659-2d3ed4e12798_Enabled">
    <vt:lpwstr>true</vt:lpwstr>
  </property>
  <property fmtid="{D5CDD505-2E9C-101B-9397-08002B2CF9AE}" pid="3" name="MSIP_Label_f4a3827a-47c8-4f8c-a659-2d3ed4e12798_SetDate">
    <vt:lpwstr>2022-10-19T16:17:12Z</vt:lpwstr>
  </property>
  <property fmtid="{D5CDD505-2E9C-101B-9397-08002B2CF9AE}" pid="4" name="MSIP_Label_f4a3827a-47c8-4f8c-a659-2d3ed4e12798_Method">
    <vt:lpwstr>Privileged</vt:lpwstr>
  </property>
  <property fmtid="{D5CDD505-2E9C-101B-9397-08002B2CF9AE}" pid="5" name="MSIP_Label_f4a3827a-47c8-4f8c-a659-2d3ed4e12798_Name">
    <vt:lpwstr>CRDB Internal</vt:lpwstr>
  </property>
  <property fmtid="{D5CDD505-2E9C-101B-9397-08002B2CF9AE}" pid="6" name="MSIP_Label_f4a3827a-47c8-4f8c-a659-2d3ed4e12798_SiteId">
    <vt:lpwstr>4fc60296-e19d-4bd4-8ea8-96cbf963ed25</vt:lpwstr>
  </property>
  <property fmtid="{D5CDD505-2E9C-101B-9397-08002B2CF9AE}" pid="7" name="MSIP_Label_f4a3827a-47c8-4f8c-a659-2d3ed4e12798_ActionId">
    <vt:lpwstr>f26703ad-a884-42b7-8ab8-319b9e1a5850</vt:lpwstr>
  </property>
  <property fmtid="{D5CDD505-2E9C-101B-9397-08002B2CF9AE}" pid="8" name="MSIP_Label_f4a3827a-47c8-4f8c-a659-2d3ed4e12798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Classification: CRDB Internal</vt:lpwstr>
  </property>
</Properties>
</file>